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handoutMasterIdLst>
    <p:handoutMasterId r:id="rId114"/>
  </p:handoutMasterIdLst>
  <p:sldIdLst>
    <p:sldId id="257" r:id="rId2"/>
    <p:sldId id="258" r:id="rId3"/>
    <p:sldId id="259" r:id="rId4"/>
    <p:sldId id="260" r:id="rId5"/>
    <p:sldId id="393" r:id="rId6"/>
    <p:sldId id="389" r:id="rId7"/>
    <p:sldId id="392" r:id="rId8"/>
    <p:sldId id="390" r:id="rId9"/>
    <p:sldId id="391" r:id="rId10"/>
    <p:sldId id="268" r:id="rId11"/>
    <p:sldId id="264" r:id="rId12"/>
    <p:sldId id="265" r:id="rId13"/>
    <p:sldId id="269" r:id="rId14"/>
    <p:sldId id="394" r:id="rId15"/>
    <p:sldId id="270" r:id="rId16"/>
    <p:sldId id="342" r:id="rId17"/>
    <p:sldId id="395" r:id="rId18"/>
    <p:sldId id="396" r:id="rId19"/>
    <p:sldId id="397" r:id="rId20"/>
    <p:sldId id="273" r:id="rId21"/>
    <p:sldId id="343" r:id="rId22"/>
    <p:sldId id="344" r:id="rId23"/>
    <p:sldId id="347" r:id="rId24"/>
    <p:sldId id="348" r:id="rId25"/>
    <p:sldId id="349" r:id="rId26"/>
    <p:sldId id="350" r:id="rId27"/>
    <p:sldId id="276"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277" r:id="rId46"/>
    <p:sldId id="402" r:id="rId47"/>
    <p:sldId id="281" r:id="rId48"/>
    <p:sldId id="399" r:id="rId49"/>
    <p:sldId id="400" r:id="rId50"/>
    <p:sldId id="401" r:id="rId51"/>
    <p:sldId id="282" r:id="rId52"/>
    <p:sldId id="447" r:id="rId53"/>
    <p:sldId id="403" r:id="rId54"/>
    <p:sldId id="427" r:id="rId55"/>
    <p:sldId id="406" r:id="rId56"/>
    <p:sldId id="407" r:id="rId57"/>
    <p:sldId id="408" r:id="rId58"/>
    <p:sldId id="409" r:id="rId59"/>
    <p:sldId id="410"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24" r:id="rId74"/>
    <p:sldId id="425" r:id="rId75"/>
    <p:sldId id="428" r:id="rId76"/>
    <p:sldId id="429" r:id="rId77"/>
    <p:sldId id="430" r:id="rId78"/>
    <p:sldId id="431" r:id="rId79"/>
    <p:sldId id="383" r:id="rId80"/>
    <p:sldId id="384" r:id="rId81"/>
    <p:sldId id="385" r:id="rId82"/>
    <p:sldId id="386" r:id="rId83"/>
    <p:sldId id="387" r:id="rId84"/>
    <p:sldId id="388" r:id="rId85"/>
    <p:sldId id="404" r:id="rId86"/>
    <p:sldId id="432" r:id="rId87"/>
    <p:sldId id="433" r:id="rId88"/>
    <p:sldId id="434" r:id="rId89"/>
    <p:sldId id="435" r:id="rId90"/>
    <p:sldId id="436" r:id="rId91"/>
    <p:sldId id="437" r:id="rId92"/>
    <p:sldId id="438" r:id="rId93"/>
    <p:sldId id="439" r:id="rId94"/>
    <p:sldId id="440" r:id="rId95"/>
    <p:sldId id="441" r:id="rId96"/>
    <p:sldId id="442" r:id="rId97"/>
    <p:sldId id="443" r:id="rId98"/>
    <p:sldId id="444" r:id="rId99"/>
    <p:sldId id="445" r:id="rId100"/>
    <p:sldId id="446" r:id="rId101"/>
    <p:sldId id="335" r:id="rId102"/>
    <p:sldId id="405" r:id="rId103"/>
    <p:sldId id="300" r:id="rId104"/>
    <p:sldId id="301" r:id="rId105"/>
    <p:sldId id="302" r:id="rId106"/>
    <p:sldId id="303" r:id="rId107"/>
    <p:sldId id="305" r:id="rId108"/>
    <p:sldId id="299" r:id="rId109"/>
    <p:sldId id="304" r:id="rId110"/>
    <p:sldId id="307" r:id="rId111"/>
    <p:sldId id="308" r:id="rId11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672C4"/>
    <a:srgbClr val="7294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87" autoAdjust="0"/>
    <p:restoredTop sz="86423" autoAdjust="0"/>
  </p:normalViewPr>
  <p:slideViewPr>
    <p:cSldViewPr>
      <p:cViewPr varScale="1">
        <p:scale>
          <a:sx n="66" d="100"/>
          <a:sy n="66" d="100"/>
        </p:scale>
        <p:origin x="740" y="40"/>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4334" y="55"/>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4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4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3CF637-D798-4BBC-9141-6A280E3CD7C4}" type="datetimeFigureOut">
              <a:rPr lang="zh-CN" altLang="en-US" smtClean="0"/>
              <a:t>2025/10/8</a:t>
            </a:fld>
            <a:endParaRPr lang="zh-CN" altLang="en-US"/>
          </a:p>
        </p:txBody>
      </p:sp>
      <p:sp>
        <p:nvSpPr>
          <p:cNvPr id="104874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4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B930D8-539D-481A-95F9-56B6ACD05C10}" type="slidenum">
              <a:rPr lang="zh-CN" altLang="en-US" smtClean="0"/>
              <a:t>‹#›</a:t>
            </a:fld>
            <a:endParaRPr lang="zh-CN" altLang="en-US"/>
          </a:p>
        </p:txBody>
      </p:sp>
    </p:spTree>
    <p:extLst>
      <p:ext uri="{BB962C8B-B14F-4D97-AF65-F5344CB8AC3E}">
        <p14:creationId xmlns:p14="http://schemas.microsoft.com/office/powerpoint/2010/main" val="4294915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36"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endParaRPr lang="zh-CN" altLang="zh-CN"/>
          </a:p>
        </p:txBody>
      </p:sp>
      <p:sp>
        <p:nvSpPr>
          <p:cNvPr id="1048737"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fld id="{683E5292-C197-4B29-8ABD-C7AEB5E0B154}" type="datetimeFigureOut">
              <a:rPr lang="en-US" altLang="zh-CN"/>
              <a:t>10/8/2025</a:t>
            </a:fld>
            <a:endParaRPr lang="en-US" altLang="zh-CN"/>
          </a:p>
        </p:txBody>
      </p:sp>
      <p:sp>
        <p:nvSpPr>
          <p:cNvPr id="1048738"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48739"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740"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endParaRPr lang="zh-CN" altLang="zh-CN"/>
          </a:p>
        </p:txBody>
      </p:sp>
      <p:sp>
        <p:nvSpPr>
          <p:cNvPr id="1048741"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B4C119E0-CEE4-4FF8-83B2-DC856A2C17CC}" type="slidenum">
              <a:rPr lang="en-US" altLang="zh-CN"/>
              <a:t>‹#›</a:t>
            </a:fld>
            <a:endParaRPr lang="en-US" altLang="zh-CN"/>
          </a:p>
        </p:txBody>
      </p:sp>
    </p:spTree>
    <p:extLst>
      <p:ext uri="{BB962C8B-B14F-4D97-AF65-F5344CB8AC3E}">
        <p14:creationId xmlns:p14="http://schemas.microsoft.com/office/powerpoint/2010/main" val="3971513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幻灯片图像占位符 1"/>
          <p:cNvSpPr>
            <a:spLocks noGrp="1" noRot="1" noChangeAspect="1"/>
          </p:cNvSpPr>
          <p:nvPr>
            <p:ph type="sldImg"/>
          </p:nvPr>
        </p:nvSpPr>
        <p:spPr>
          <a:xfrm>
            <a:off x="381000" y="685800"/>
            <a:ext cx="6096000" cy="3429000"/>
          </a:xfrm>
        </p:spPr>
      </p:sp>
      <p:sp>
        <p:nvSpPr>
          <p:cNvPr id="1048593" name="备注占位符 2"/>
          <p:cNvSpPr>
            <a:spLocks noGrp="1"/>
          </p:cNvSpPr>
          <p:nvPr>
            <p:ph type="body" idx="1"/>
          </p:nvPr>
        </p:nvSpPr>
        <p:spPr/>
        <p:txBody>
          <a:bodyPr/>
          <a:lstStyle/>
          <a:p>
            <a:endParaRPr lang="zh-CN" altLang="en-US" dirty="0"/>
          </a:p>
        </p:txBody>
      </p:sp>
      <p:sp>
        <p:nvSpPr>
          <p:cNvPr id="1048594" name="灯片编号占位符 3"/>
          <p:cNvSpPr>
            <a:spLocks noGrp="1"/>
          </p:cNvSpPr>
          <p:nvPr>
            <p:ph type="sldNum" sz="quarter" idx="10"/>
          </p:nvPr>
        </p:nvSpPr>
        <p:spPr/>
        <p:txBody>
          <a:bodyPr/>
          <a:lstStyle/>
          <a:p>
            <a:fld id="{B4C119E0-CEE4-4FF8-83B2-DC856A2C17CC}" type="slidenum">
              <a:rPr lang="en-US" altLang="zh-CN" smtClean="0"/>
              <a:t>1</a:t>
            </a:fld>
            <a:endParaRPr lang="en-US" altLang="zh-CN"/>
          </a:p>
        </p:txBody>
      </p:sp>
    </p:spTree>
    <p:extLst>
      <p:ext uri="{BB962C8B-B14F-4D97-AF65-F5344CB8AC3E}">
        <p14:creationId xmlns:p14="http://schemas.microsoft.com/office/powerpoint/2010/main" val="3370456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endParaRPr lang="zh-CN" altLang="en-US" dirty="0"/>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14</a:t>
            </a:fld>
            <a:endParaRPr lang="en-US" altLang="zh-CN"/>
          </a:p>
        </p:txBody>
      </p:sp>
    </p:spTree>
    <p:extLst>
      <p:ext uri="{BB962C8B-B14F-4D97-AF65-F5344CB8AC3E}">
        <p14:creationId xmlns:p14="http://schemas.microsoft.com/office/powerpoint/2010/main" val="1161492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这个是</a:t>
            </a:r>
            <a:r>
              <a:rPr lang="en-US" altLang="zh-CN"/>
              <a:t>LeNet-5</a:t>
            </a:r>
            <a:r>
              <a:rPr lang="zh-CN" altLang="en-US"/>
              <a:t>的网络结构</a:t>
            </a:r>
          </a:p>
        </p:txBody>
      </p:sp>
    </p:spTree>
    <p:extLst>
      <p:ext uri="{BB962C8B-B14F-4D97-AF65-F5344CB8AC3E}">
        <p14:creationId xmlns:p14="http://schemas.microsoft.com/office/powerpoint/2010/main" val="224240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局部感知：因为卷积核是在输入矩阵上进行滑动，每次只是处理一部分的输入，所以就是局部感知的特性</a:t>
            </a:r>
          </a:p>
          <a:p>
            <a:r>
              <a:rPr lang="zh-CN" altLang="en-US"/>
              <a:t>权值共享：一个卷积核在滑动的过程中，卷积核的值是不变的。权值共享带来的好处是大大减少了参数量。</a:t>
            </a:r>
          </a:p>
        </p:txBody>
      </p:sp>
    </p:spTree>
    <p:extLst>
      <p:ext uri="{BB962C8B-B14F-4D97-AF65-F5344CB8AC3E}">
        <p14:creationId xmlns:p14="http://schemas.microsoft.com/office/powerpoint/2010/main" val="323663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图中</a:t>
            </a:r>
            <a:r>
              <a:rPr lang="en-US" altLang="zh-CN"/>
              <a:t>6*6</a:t>
            </a:r>
            <a:r>
              <a:rPr lang="zh-CN" altLang="en-US"/>
              <a:t>的是输入的图片矩阵，可以看到它可视化后左边要比右边偏白一点，那么在白色和黑色中间就有一条垂直的边缘。经过中间的卷积核之后，得到一个</a:t>
            </a:r>
            <a:r>
              <a:rPr lang="en-US" altLang="zh-CN"/>
              <a:t>4*4</a:t>
            </a:r>
            <a:r>
              <a:rPr lang="zh-CN" altLang="en-US"/>
              <a:t>的特征矩阵，这个特征矩阵的可视化图片是中间值白色的，左右两边都是黑色，也就是说我们提取出了输入图片中的垂直边缘。</a:t>
            </a:r>
            <a:endParaRPr lang="en-US" altLang="zh-CN"/>
          </a:p>
        </p:txBody>
      </p:sp>
    </p:spTree>
    <p:extLst>
      <p:ext uri="{BB962C8B-B14F-4D97-AF65-F5344CB8AC3E}">
        <p14:creationId xmlns:p14="http://schemas.microsoft.com/office/powerpoint/2010/main" val="82077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6243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64720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47811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14564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13120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2360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幻灯片图像占位符 1"/>
          <p:cNvSpPr>
            <a:spLocks noGrp="1" noRot="1" noChangeAspect="1"/>
          </p:cNvSpPr>
          <p:nvPr>
            <p:ph type="sldImg"/>
          </p:nvPr>
        </p:nvSpPr>
        <p:spPr>
          <a:xfrm>
            <a:off x="381000" y="685800"/>
            <a:ext cx="6096000" cy="3429000"/>
          </a:xfrm>
        </p:spPr>
      </p:sp>
      <p:sp>
        <p:nvSpPr>
          <p:cNvPr id="1048600" name="备注占位符 2"/>
          <p:cNvSpPr>
            <a:spLocks noGrp="1"/>
          </p:cNvSpPr>
          <p:nvPr>
            <p:ph type="body" idx="1"/>
          </p:nvPr>
        </p:nvSpPr>
        <p:spPr/>
        <p:txBody>
          <a:bodyPr/>
          <a:lstStyle/>
          <a:p>
            <a:endParaRPr lang="zh-CN" altLang="en-US" dirty="0"/>
          </a:p>
        </p:txBody>
      </p:sp>
      <p:sp>
        <p:nvSpPr>
          <p:cNvPr id="1048601" name="灯片编号占位符 3"/>
          <p:cNvSpPr>
            <a:spLocks noGrp="1"/>
          </p:cNvSpPr>
          <p:nvPr>
            <p:ph type="sldNum" sz="quarter" idx="10"/>
          </p:nvPr>
        </p:nvSpPr>
        <p:spPr/>
        <p:txBody>
          <a:bodyPr/>
          <a:lstStyle/>
          <a:p>
            <a:fld id="{B4C119E0-CEE4-4FF8-83B2-DC856A2C17CC}" type="slidenum">
              <a:rPr lang="en-US" altLang="zh-CN" smtClean="0"/>
              <a:t>2</a:t>
            </a:fld>
            <a:endParaRPr lang="en-US" altLang="zh-CN"/>
          </a:p>
        </p:txBody>
      </p:sp>
    </p:spTree>
    <p:extLst>
      <p:ext uri="{BB962C8B-B14F-4D97-AF65-F5344CB8AC3E}">
        <p14:creationId xmlns:p14="http://schemas.microsoft.com/office/powerpoint/2010/main" val="2178256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6299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62859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3636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9456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92155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37297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40932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55894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37047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9183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幻灯片图像占位符 1"/>
          <p:cNvSpPr>
            <a:spLocks noGrp="1" noRot="1" noChangeAspect="1"/>
          </p:cNvSpPr>
          <p:nvPr>
            <p:ph type="sldImg"/>
          </p:nvPr>
        </p:nvSpPr>
        <p:spPr>
          <a:xfrm>
            <a:off x="381000" y="685800"/>
            <a:ext cx="6096000" cy="3429000"/>
          </a:xfrm>
        </p:spPr>
      </p:sp>
      <p:sp>
        <p:nvSpPr>
          <p:cNvPr id="1048605" name="备注占位符 2"/>
          <p:cNvSpPr>
            <a:spLocks noGrp="1"/>
          </p:cNvSpPr>
          <p:nvPr>
            <p:ph type="body" idx="1"/>
          </p:nvPr>
        </p:nvSpPr>
        <p:spPr/>
        <p:txBody>
          <a:bodyPr/>
          <a:lstStyle/>
          <a:p>
            <a:endParaRPr lang="zh-CN" altLang="en-US" dirty="0"/>
          </a:p>
        </p:txBody>
      </p:sp>
      <p:sp>
        <p:nvSpPr>
          <p:cNvPr id="1048606" name="灯片编号占位符 3"/>
          <p:cNvSpPr>
            <a:spLocks noGrp="1"/>
          </p:cNvSpPr>
          <p:nvPr>
            <p:ph type="sldNum" sz="quarter" idx="10"/>
          </p:nvPr>
        </p:nvSpPr>
        <p:spPr/>
        <p:txBody>
          <a:bodyPr/>
          <a:lstStyle/>
          <a:p>
            <a:fld id="{B4C119E0-CEE4-4FF8-83B2-DC856A2C17CC}" type="slidenum">
              <a:rPr lang="en-US" altLang="zh-CN" smtClean="0"/>
              <a:t>3</a:t>
            </a:fld>
            <a:endParaRPr lang="en-US" altLang="zh-CN"/>
          </a:p>
        </p:txBody>
      </p:sp>
    </p:spTree>
    <p:extLst>
      <p:ext uri="{BB962C8B-B14F-4D97-AF65-F5344CB8AC3E}">
        <p14:creationId xmlns:p14="http://schemas.microsoft.com/office/powerpoint/2010/main" val="1384847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97688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58249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69884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84292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89210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endParaRPr lang="zh-CN" altLang="en-US" dirty="0"/>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46</a:t>
            </a:fld>
            <a:endParaRPr lang="en-US" altLang="zh-CN"/>
          </a:p>
        </p:txBody>
      </p:sp>
    </p:spTree>
    <p:extLst>
      <p:ext uri="{BB962C8B-B14F-4D97-AF65-F5344CB8AC3E}">
        <p14:creationId xmlns:p14="http://schemas.microsoft.com/office/powerpoint/2010/main" val="285781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endParaRPr lang="zh-CN" altLang="en-US" dirty="0"/>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53</a:t>
            </a:fld>
            <a:endParaRPr lang="en-US" altLang="zh-CN"/>
          </a:p>
        </p:txBody>
      </p:sp>
    </p:spTree>
    <p:extLst>
      <p:ext uri="{BB962C8B-B14F-4D97-AF65-F5344CB8AC3E}">
        <p14:creationId xmlns:p14="http://schemas.microsoft.com/office/powerpoint/2010/main" val="3524933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36819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输入层：输入图像大小为 </a:t>
            </a:r>
            <a:r>
              <a:rPr lang="en-US" altLang="zh-CN" dirty="0"/>
              <a:t>32 × 32 = 1024</a:t>
            </a:r>
            <a:r>
              <a:rPr lang="zh-CN" altLang="en-US" dirty="0"/>
              <a:t>。</a:t>
            </a:r>
          </a:p>
          <a:p>
            <a:r>
              <a:rPr lang="en-US" altLang="zh-CN" dirty="0"/>
              <a:t>C1 </a:t>
            </a:r>
            <a:r>
              <a:rPr lang="zh-CN" altLang="en-US" dirty="0"/>
              <a:t>层：这一层是卷积层。滤波器的大小是 </a:t>
            </a:r>
            <a:r>
              <a:rPr lang="en-US" altLang="zh-CN" dirty="0"/>
              <a:t>5×5 = 25</a:t>
            </a:r>
            <a:r>
              <a:rPr lang="zh-CN" altLang="en-US" dirty="0"/>
              <a:t>，共有 </a:t>
            </a:r>
            <a:r>
              <a:rPr lang="en-US" altLang="zh-CN" dirty="0"/>
              <a:t>6 </a:t>
            </a:r>
            <a:r>
              <a:rPr lang="zh-CN" altLang="en-US" dirty="0"/>
              <a:t>个滤</a:t>
            </a:r>
          </a:p>
          <a:p>
            <a:r>
              <a:rPr lang="zh-CN" altLang="en-US" dirty="0"/>
              <a:t>波器。得到 </a:t>
            </a:r>
            <a:r>
              <a:rPr lang="en-US" altLang="zh-CN" dirty="0"/>
              <a:t>6 </a:t>
            </a:r>
            <a:r>
              <a:rPr lang="zh-CN" altLang="en-US" dirty="0"/>
              <a:t>组大小为 </a:t>
            </a:r>
            <a:r>
              <a:rPr lang="en-US" altLang="zh-CN" dirty="0"/>
              <a:t>28 × 28 = 784 </a:t>
            </a:r>
            <a:r>
              <a:rPr lang="zh-CN" altLang="en-US" dirty="0"/>
              <a:t>的特征映射。因此，</a:t>
            </a:r>
            <a:r>
              <a:rPr lang="en-US" altLang="zh-CN" dirty="0"/>
              <a:t>C1 </a:t>
            </a:r>
            <a:r>
              <a:rPr lang="zh-CN" altLang="en-US" dirty="0"/>
              <a:t>层的</a:t>
            </a:r>
          </a:p>
          <a:p>
            <a:r>
              <a:rPr lang="zh-CN" altLang="en-US" dirty="0"/>
              <a:t>神经元个数为 </a:t>
            </a:r>
            <a:r>
              <a:rPr lang="en-US" altLang="zh-CN" dirty="0"/>
              <a:t>6 × 784 = 4,704</a:t>
            </a:r>
            <a:r>
              <a:rPr lang="zh-CN" altLang="en-US" dirty="0"/>
              <a:t>。可训练参数个数为</a:t>
            </a:r>
          </a:p>
          <a:p>
            <a:r>
              <a:rPr lang="en-US" altLang="zh-CN" dirty="0"/>
              <a:t>6 × 25 + 6 = 156</a:t>
            </a:r>
            <a:r>
              <a:rPr lang="zh-CN" altLang="en-US" dirty="0"/>
              <a:t>。连接数为 </a:t>
            </a:r>
            <a:r>
              <a:rPr lang="en-US" altLang="zh-CN" dirty="0"/>
              <a:t>156 × 784 = 122,304</a:t>
            </a:r>
            <a:r>
              <a:rPr lang="zh-CN" altLang="en-US" dirty="0"/>
              <a:t>（包括偏置在内，</a:t>
            </a:r>
          </a:p>
          <a:p>
            <a:r>
              <a:rPr lang="zh-CN" altLang="en-US" dirty="0"/>
              <a:t>下同）。</a:t>
            </a:r>
            <a:endParaRPr lang="en-US" altLang="zh-CN" dirty="0"/>
          </a:p>
          <a:p>
            <a:r>
              <a:rPr lang="en-US" altLang="zh-CN" dirty="0"/>
              <a:t>S2 </a:t>
            </a:r>
            <a:r>
              <a:rPr lang="zh-CN" altLang="en-US" dirty="0"/>
              <a:t>层：这一层为子采样层。由 </a:t>
            </a:r>
            <a:r>
              <a:rPr lang="en-US" altLang="zh-CN" dirty="0"/>
              <a:t>C1 </a:t>
            </a:r>
            <a:r>
              <a:rPr lang="zh-CN" altLang="en-US" dirty="0"/>
              <a:t>层每组特征映射中的 </a:t>
            </a:r>
            <a:r>
              <a:rPr lang="en-US" altLang="zh-CN" dirty="0"/>
              <a:t>2 × 2 </a:t>
            </a:r>
            <a:r>
              <a:rPr lang="zh-CN" altLang="en-US" dirty="0"/>
              <a:t>邻域</a:t>
            </a:r>
          </a:p>
          <a:p>
            <a:r>
              <a:rPr lang="zh-CN" altLang="en-US" dirty="0"/>
              <a:t>点次采样为 </a:t>
            </a:r>
            <a:r>
              <a:rPr lang="en-US" altLang="zh-CN" dirty="0"/>
              <a:t>1 </a:t>
            </a:r>
            <a:r>
              <a:rPr lang="zh-CN" altLang="en-US" dirty="0"/>
              <a:t>个点，也就是 </a:t>
            </a:r>
            <a:r>
              <a:rPr lang="en-US" altLang="zh-CN" dirty="0"/>
              <a:t>4 </a:t>
            </a:r>
            <a:r>
              <a:rPr lang="zh-CN" altLang="en-US" dirty="0"/>
              <a:t>个数的平均。</a:t>
            </a:r>
          </a:p>
          <a:p>
            <a:endParaRPr lang="zh-CN" altLang="en-US" dirty="0"/>
          </a:p>
        </p:txBody>
      </p:sp>
    </p:spTree>
    <p:extLst>
      <p:ext uri="{BB962C8B-B14F-4D97-AF65-F5344CB8AC3E}">
        <p14:creationId xmlns:p14="http://schemas.microsoft.com/office/powerpoint/2010/main" val="985950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29706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endParaRPr lang="zh-CN" altLang="en-US" dirty="0"/>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4</a:t>
            </a:fld>
            <a:endParaRPr lang="en-US" altLang="zh-CN"/>
          </a:p>
        </p:txBody>
      </p:sp>
    </p:spTree>
    <p:extLst>
      <p:ext uri="{BB962C8B-B14F-4D97-AF65-F5344CB8AC3E}">
        <p14:creationId xmlns:p14="http://schemas.microsoft.com/office/powerpoint/2010/main" val="571601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43864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045114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05922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48110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73196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06041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317896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93492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这个网络画了上下两个分支，实际是作者使用了两个</a:t>
            </a:r>
            <a:r>
              <a:rPr lang="en-US" altLang="zh-CN" dirty="0"/>
              <a:t>GPU</a:t>
            </a:r>
            <a:r>
              <a:rPr lang="zh-CN" altLang="en-US" dirty="0"/>
              <a:t>训练，所以上下两个分支的结构都是一样的。</a:t>
            </a:r>
          </a:p>
          <a:p>
            <a:endParaRPr lang="zh-CN" altLang="en-US" dirty="0"/>
          </a:p>
        </p:txBody>
      </p:sp>
    </p:spTree>
    <p:extLst>
      <p:ext uri="{BB962C8B-B14F-4D97-AF65-F5344CB8AC3E}">
        <p14:creationId xmlns:p14="http://schemas.microsoft.com/office/powerpoint/2010/main" val="4170170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78497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r>
              <a:rPr lang="zh-CN" altLang="en-US" dirty="0"/>
              <a:t>可以画个图</a:t>
            </a:r>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5</a:t>
            </a:fld>
            <a:endParaRPr lang="en-US" altLang="zh-CN"/>
          </a:p>
        </p:txBody>
      </p:sp>
    </p:spTree>
    <p:extLst>
      <p:ext uri="{BB962C8B-B14F-4D97-AF65-F5344CB8AC3E}">
        <p14:creationId xmlns:p14="http://schemas.microsoft.com/office/powerpoint/2010/main" val="41940743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67487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822795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945964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822286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3715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94600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217398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407360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77507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121212"/>
                </a:solidFill>
                <a:effectLst/>
                <a:latin typeface="-apple-system"/>
              </a:rPr>
              <a:t>我们考虑这样一个事实：现在你有一个浅层网络，你想通过向上堆积新层来建立深层网络，一个极端情况是这些增加的层什么也不学习，仅仅复制浅层网络的特征，即这样新层是恒等映射（</a:t>
            </a:r>
            <a:r>
              <a:rPr lang="en-US" altLang="zh-CN" b="0" i="0" dirty="0">
                <a:solidFill>
                  <a:srgbClr val="121212"/>
                </a:solidFill>
                <a:effectLst/>
                <a:latin typeface="-apple-system"/>
              </a:rPr>
              <a:t>Identity mapping</a:t>
            </a:r>
            <a:r>
              <a:rPr lang="zh-CN" altLang="en-US" b="0" i="0" dirty="0">
                <a:solidFill>
                  <a:srgbClr val="121212"/>
                </a:solidFill>
                <a:effectLst/>
                <a:latin typeface="-apple-system"/>
              </a:rPr>
              <a:t>）。在这种情况下，深层网络应该至少和浅层网络性能一样，也不应该出现退化现象。好吧，你不得不承认肯定是目前的训练方法有问题，才使得深层网络很难去找到一个好的参数。</a:t>
            </a:r>
            <a:endParaRPr lang="zh-CN" altLang="en-US" dirty="0"/>
          </a:p>
        </p:txBody>
      </p:sp>
    </p:spTree>
    <p:extLst>
      <p:ext uri="{BB962C8B-B14F-4D97-AF65-F5344CB8AC3E}">
        <p14:creationId xmlns:p14="http://schemas.microsoft.com/office/powerpoint/2010/main" val="51291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r>
              <a:rPr lang="zh-CN" altLang="en-US" dirty="0"/>
              <a:t>可以画个图</a:t>
            </a:r>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6</a:t>
            </a:fld>
            <a:endParaRPr lang="en-US" altLang="zh-CN"/>
          </a:p>
        </p:txBody>
      </p:sp>
    </p:spTree>
    <p:extLst>
      <p:ext uri="{BB962C8B-B14F-4D97-AF65-F5344CB8AC3E}">
        <p14:creationId xmlns:p14="http://schemas.microsoft.com/office/powerpoint/2010/main" val="8938686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552565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40578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3838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53192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927429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99828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12333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97965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endParaRPr lang="zh-CN" altLang="en-US" dirty="0"/>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85</a:t>
            </a:fld>
            <a:endParaRPr lang="en-US" altLang="zh-CN"/>
          </a:p>
        </p:txBody>
      </p:sp>
    </p:spTree>
    <p:extLst>
      <p:ext uri="{BB962C8B-B14F-4D97-AF65-F5344CB8AC3E}">
        <p14:creationId xmlns:p14="http://schemas.microsoft.com/office/powerpoint/2010/main" val="20456021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5756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r>
              <a:rPr lang="zh-CN" altLang="en-US" dirty="0"/>
              <a:t>可以画个图</a:t>
            </a:r>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7</a:t>
            </a:fld>
            <a:endParaRPr lang="en-US" altLang="zh-CN"/>
          </a:p>
        </p:txBody>
      </p:sp>
    </p:spTree>
    <p:extLst>
      <p:ext uri="{BB962C8B-B14F-4D97-AF65-F5344CB8AC3E}">
        <p14:creationId xmlns:p14="http://schemas.microsoft.com/office/powerpoint/2010/main" val="2541679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172716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4D4D4D"/>
                </a:solidFill>
                <a:effectLst/>
                <a:latin typeface="Verdana" panose="020B0604030504040204" pitchFamily="34" charset="0"/>
              </a:rPr>
              <a:t>比如说当训练图片数据时，由于图片中相邻像素值有一定的关联，所以很多信息是冗余的。这时候去相关的操作就可以采用白化操作。</a:t>
            </a:r>
            <a:endParaRPr lang="zh-CN" altLang="en-US" dirty="0"/>
          </a:p>
        </p:txBody>
      </p:sp>
    </p:spTree>
    <p:extLst>
      <p:ext uri="{BB962C8B-B14F-4D97-AF65-F5344CB8AC3E}">
        <p14:creationId xmlns:p14="http://schemas.microsoft.com/office/powerpoint/2010/main" val="14551039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066147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99910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272839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076099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573131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862575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41467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17264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r>
              <a:rPr lang="zh-CN" altLang="en-US" dirty="0"/>
              <a:t>可以画个图</a:t>
            </a:r>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8</a:t>
            </a:fld>
            <a:endParaRPr lang="en-US" altLang="zh-CN"/>
          </a:p>
        </p:txBody>
      </p:sp>
    </p:spTree>
    <p:extLst>
      <p:ext uri="{BB962C8B-B14F-4D97-AF65-F5344CB8AC3E}">
        <p14:creationId xmlns:p14="http://schemas.microsoft.com/office/powerpoint/2010/main" val="2628299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微软雅黑" panose="020B0503020204020204" pitchFamily="34" charset="-122"/>
                <a:ea typeface="微软雅黑" panose="020B0503020204020204" pitchFamily="34" charset="-122"/>
              </a:rPr>
              <a:t>在训练过程中按一定比例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比例参数可设置</a:t>
            </a:r>
            <a:r>
              <a:rPr lang="en-US" altLang="zh-CN" sz="1200" dirty="0">
                <a:latin typeface="微软雅黑" panose="020B0503020204020204" pitchFamily="34" charset="-122"/>
                <a:ea typeface="微软雅黑" panose="020B0503020204020204" pitchFamily="34" charset="-122"/>
              </a:rPr>
              <a:t>)</a:t>
            </a:r>
            <a:r>
              <a:rPr lang="zh-CN" altLang="en-US" sz="1200" b="1" dirty="0">
                <a:solidFill>
                  <a:srgbClr val="333399"/>
                </a:solidFill>
                <a:latin typeface="微软雅黑" panose="020B0503020204020204" pitchFamily="34" charset="-122"/>
                <a:ea typeface="微软雅黑" panose="020B0503020204020204" pitchFamily="34" charset="-122"/>
              </a:rPr>
              <a:t>随机忽略或屏蔽一些神经元</a:t>
            </a:r>
            <a:r>
              <a:rPr lang="zh-CN" altLang="en-US" sz="1200" dirty="0">
                <a:latin typeface="微软雅黑" panose="020B0503020204020204" pitchFamily="34" charset="-122"/>
                <a:ea typeface="微软雅黑" panose="020B0503020204020204" pitchFamily="34" charset="-122"/>
              </a:rPr>
              <a:t>。这些神经元会被随机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抛弃</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也就是说，他们在正向传播过程中对于下游神经元的贡献效果暂时消失了，反向传播时该神经元也不会有任何权重的更新</a:t>
            </a:r>
            <a:endParaRPr lang="zh-CN" altLang="en-US" dirty="0"/>
          </a:p>
          <a:p>
            <a:endParaRPr lang="zh-CN" altLang="en-US" dirty="0"/>
          </a:p>
        </p:txBody>
      </p:sp>
    </p:spTree>
    <p:extLst>
      <p:ext uri="{BB962C8B-B14F-4D97-AF65-F5344CB8AC3E}">
        <p14:creationId xmlns:p14="http://schemas.microsoft.com/office/powerpoint/2010/main" val="29821886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447792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998161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772676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上图展示了一个</a:t>
            </a:r>
            <a:r>
              <a:rPr lang="en-US" altLang="zh-CN" dirty="0"/>
              <a:t>batch size</a:t>
            </a:r>
            <a:r>
              <a:rPr lang="zh-CN" altLang="en-US" dirty="0"/>
              <a:t>为</a:t>
            </a:r>
            <a:r>
              <a:rPr lang="en-US" altLang="zh-CN" dirty="0"/>
              <a:t>2</a:t>
            </a:r>
            <a:r>
              <a:rPr lang="zh-CN" altLang="en-US" dirty="0"/>
              <a:t>（两张图片）的</a:t>
            </a:r>
            <a:r>
              <a:rPr lang="en-US" altLang="zh-CN" dirty="0"/>
              <a:t>Batch Normalization</a:t>
            </a:r>
            <a:r>
              <a:rPr lang="zh-CN" altLang="en-US" dirty="0"/>
              <a:t>的计算过程，假设</a:t>
            </a:r>
            <a:r>
              <a:rPr lang="en-US" altLang="zh-CN" dirty="0"/>
              <a:t>feature1</a:t>
            </a:r>
            <a:r>
              <a:rPr lang="zh-CN" altLang="en-US" dirty="0"/>
              <a:t>、</a:t>
            </a:r>
            <a:r>
              <a:rPr lang="en-US" altLang="zh-CN" dirty="0"/>
              <a:t>feature2</a:t>
            </a:r>
            <a:r>
              <a:rPr lang="zh-CN" altLang="en-US" dirty="0"/>
              <a:t>分别是由</a:t>
            </a:r>
            <a:r>
              <a:rPr lang="en-US" altLang="zh-CN" dirty="0"/>
              <a:t>image1</a:t>
            </a:r>
            <a:r>
              <a:rPr lang="zh-CN" altLang="en-US" dirty="0"/>
              <a:t>、</a:t>
            </a:r>
            <a:r>
              <a:rPr lang="en-US" altLang="zh-CN" dirty="0"/>
              <a:t>image2</a:t>
            </a:r>
            <a:r>
              <a:rPr lang="zh-CN" altLang="en-US" dirty="0"/>
              <a:t>经过一系列卷积池化后得到的特征矩阵，</a:t>
            </a:r>
            <a:r>
              <a:rPr lang="en-US" altLang="zh-CN" dirty="0"/>
              <a:t>feature</a:t>
            </a:r>
            <a:r>
              <a:rPr lang="zh-CN" altLang="en-US" dirty="0"/>
              <a:t>的</a:t>
            </a:r>
            <a:r>
              <a:rPr lang="en-US" altLang="zh-CN" dirty="0"/>
              <a:t>channel</a:t>
            </a:r>
            <a:r>
              <a:rPr lang="zh-CN" altLang="en-US" dirty="0"/>
              <a:t>为</a:t>
            </a:r>
            <a:r>
              <a:rPr lang="en-US" altLang="zh-CN" dirty="0"/>
              <a:t>2</a:t>
            </a:r>
            <a:r>
              <a:rPr lang="zh-CN" altLang="en-US" dirty="0"/>
              <a:t>，那么代表该</a:t>
            </a:r>
            <a:r>
              <a:rPr lang="en-US" altLang="zh-CN" dirty="0"/>
              <a:t>batch</a:t>
            </a:r>
            <a:r>
              <a:rPr lang="zh-CN" altLang="en-US" dirty="0"/>
              <a:t>的所有</a:t>
            </a:r>
            <a:r>
              <a:rPr lang="en-US" altLang="zh-CN" dirty="0"/>
              <a:t>feature</a:t>
            </a:r>
            <a:r>
              <a:rPr lang="zh-CN" altLang="en-US" dirty="0"/>
              <a:t>的</a:t>
            </a:r>
            <a:r>
              <a:rPr lang="en-US" altLang="zh-CN" dirty="0"/>
              <a:t>channel1</a:t>
            </a:r>
            <a:r>
              <a:rPr lang="zh-CN" altLang="en-US" dirty="0"/>
              <a:t>的数据，同理代表该</a:t>
            </a:r>
            <a:r>
              <a:rPr lang="en-US" altLang="zh-CN" dirty="0"/>
              <a:t>batch</a:t>
            </a:r>
            <a:r>
              <a:rPr lang="zh-CN" altLang="en-US" dirty="0"/>
              <a:t>的所有</a:t>
            </a:r>
            <a:r>
              <a:rPr lang="en-US" altLang="zh-CN" dirty="0"/>
              <a:t>feature</a:t>
            </a:r>
            <a:r>
              <a:rPr lang="zh-CN" altLang="en-US" dirty="0"/>
              <a:t>的</a:t>
            </a:r>
            <a:r>
              <a:rPr lang="en-US" altLang="zh-CN" dirty="0"/>
              <a:t>channel2</a:t>
            </a:r>
            <a:r>
              <a:rPr lang="zh-CN" altLang="en-US" dirty="0"/>
              <a:t>的数据</a:t>
            </a:r>
          </a:p>
          <a:p>
            <a:r>
              <a:rPr lang="zh-CN" altLang="en-US" dirty="0"/>
              <a:t>让</a:t>
            </a:r>
            <a:r>
              <a:rPr lang="en-US" altLang="zh-CN" dirty="0"/>
              <a:t>feature map</a:t>
            </a:r>
            <a:r>
              <a:rPr lang="zh-CN" altLang="en-US" dirty="0"/>
              <a:t>满足某一分布规律，理论上是指整个训练样本集所对应</a:t>
            </a:r>
            <a:r>
              <a:rPr lang="en-US" altLang="zh-CN" dirty="0"/>
              <a:t>feature map</a:t>
            </a:r>
            <a:r>
              <a:rPr lang="zh-CN" altLang="en-US" dirty="0"/>
              <a:t>的数据要满足分布规律，也就是说要计算出整个训练集的</a:t>
            </a:r>
            <a:r>
              <a:rPr lang="en-US" altLang="zh-CN" dirty="0"/>
              <a:t>feature map</a:t>
            </a:r>
            <a:r>
              <a:rPr lang="zh-CN" altLang="en-US" dirty="0"/>
              <a:t>然后在进行标准化处理，对于一个大型的数据集明显是不可能的，所以论文中说的是</a:t>
            </a:r>
            <a:r>
              <a:rPr lang="en-US" altLang="zh-CN" dirty="0"/>
              <a:t>Batch Normalization</a:t>
            </a:r>
            <a:r>
              <a:rPr lang="zh-CN" altLang="en-US" dirty="0"/>
              <a:t>，也就是我们计算一个</a:t>
            </a:r>
            <a:r>
              <a:rPr lang="en-US" altLang="zh-CN" dirty="0"/>
              <a:t>Batch</a:t>
            </a:r>
            <a:r>
              <a:rPr lang="zh-CN" altLang="en-US" dirty="0"/>
              <a:t>数据的</a:t>
            </a:r>
            <a:r>
              <a:rPr lang="en-US" altLang="zh-CN" dirty="0"/>
              <a:t>feature map</a:t>
            </a:r>
            <a:r>
              <a:rPr lang="zh-CN" altLang="en-US" dirty="0"/>
              <a:t>然后在进行标准化（</a:t>
            </a:r>
            <a:r>
              <a:rPr lang="en-US" altLang="zh-CN" dirty="0"/>
              <a:t>batch</a:t>
            </a:r>
            <a:r>
              <a:rPr lang="zh-CN" altLang="en-US" dirty="0"/>
              <a:t>越大越接近整个数据集的分布，效果越好</a:t>
            </a:r>
            <a:endParaRPr lang="en-US" altLang="zh-CN" dirty="0"/>
          </a:p>
          <a:p>
            <a:r>
              <a:rPr lang="zh-CN" altLang="en-US" dirty="0"/>
              <a:t>其实原论文中还有</a:t>
            </a:r>
            <a:r>
              <a:rPr lang="en-US" altLang="zh-CN" sz="1200" b="0" i="0" kern="1200" dirty="0">
                <a:solidFill>
                  <a:schemeClr val="tx1"/>
                </a:solidFill>
                <a:effectLst/>
                <a:latin typeface="+mn-lt"/>
                <a:ea typeface="+mn-ea"/>
                <a:cs typeface="+mn-cs"/>
              </a:rPr>
              <a:t>γ</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两个参数，他们分别是用来调整数值分布的方差大小和调节数值均值的位置。这两个参数是在反向传播过程中学习得到的，</a:t>
            </a:r>
            <a:r>
              <a:rPr lang="en-US" altLang="zh-CN" sz="1200" b="0" i="0" kern="1200" dirty="0">
                <a:solidFill>
                  <a:schemeClr val="tx1"/>
                </a:solidFill>
                <a:effectLst/>
                <a:latin typeface="+mn-lt"/>
                <a:ea typeface="+mn-ea"/>
                <a:cs typeface="+mn-cs"/>
              </a:rPr>
              <a:t>γ</a:t>
            </a:r>
            <a:r>
              <a:rPr lang="zh-CN" altLang="en-US" sz="1200" b="0" i="0" kern="1200" dirty="0">
                <a:solidFill>
                  <a:schemeClr val="tx1"/>
                </a:solidFill>
                <a:effectLst/>
                <a:latin typeface="+mn-lt"/>
                <a:ea typeface="+mn-ea"/>
                <a:cs typeface="+mn-cs"/>
              </a:rPr>
              <a:t>的默认值是</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的默认值是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10"/>
          </p:nvPr>
        </p:nvSpPr>
        <p:spPr/>
        <p:txBody>
          <a:bodyPr/>
          <a:lstStyle/>
          <a:p>
            <a:fld id="{2650860B-51E4-466D-B65F-97EB7C7756BD}" type="slidenum">
              <a:rPr lang="zh-CN" altLang="en-US" smtClean="0"/>
              <a:t>101</a:t>
            </a:fld>
            <a:endParaRPr lang="zh-CN" altLang="en-US"/>
          </a:p>
        </p:txBody>
      </p:sp>
    </p:spTree>
    <p:extLst>
      <p:ext uri="{BB962C8B-B14F-4D97-AF65-F5344CB8AC3E}">
        <p14:creationId xmlns:p14="http://schemas.microsoft.com/office/powerpoint/2010/main" val="961365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r>
              <a:rPr lang="zh-CN" altLang="en-US" dirty="0"/>
              <a:t>可以画个图</a:t>
            </a:r>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102</a:t>
            </a:fld>
            <a:endParaRPr lang="en-US" altLang="zh-CN"/>
          </a:p>
        </p:txBody>
      </p:sp>
    </p:spTree>
    <p:extLst>
      <p:ext uri="{BB962C8B-B14F-4D97-AF65-F5344CB8AC3E}">
        <p14:creationId xmlns:p14="http://schemas.microsoft.com/office/powerpoint/2010/main" val="2431498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p:cNvSpPr>
          <p:nvPr>
            <p:ph type="sldImg"/>
          </p:nvPr>
        </p:nvSpPr>
        <p:spPr>
          <a:xfrm>
            <a:off x="381000" y="685800"/>
            <a:ext cx="6096000" cy="3429000"/>
          </a:xfrm>
        </p:spPr>
      </p:sp>
      <p:sp>
        <p:nvSpPr>
          <p:cNvPr id="1048610" name="备注占位符 2"/>
          <p:cNvSpPr>
            <a:spLocks noGrp="1"/>
          </p:cNvSpPr>
          <p:nvPr>
            <p:ph type="body" idx="1"/>
          </p:nvPr>
        </p:nvSpPr>
        <p:spPr/>
        <p:txBody>
          <a:bodyPr/>
          <a:lstStyle/>
          <a:p>
            <a:endParaRPr lang="zh-CN" altLang="en-US" dirty="0"/>
          </a:p>
        </p:txBody>
      </p:sp>
      <p:sp>
        <p:nvSpPr>
          <p:cNvPr id="1048611" name="灯片编号占位符 3"/>
          <p:cNvSpPr>
            <a:spLocks noGrp="1"/>
          </p:cNvSpPr>
          <p:nvPr>
            <p:ph type="sldNum" sz="quarter" idx="5"/>
          </p:nvPr>
        </p:nvSpPr>
        <p:spPr/>
        <p:txBody>
          <a:bodyPr/>
          <a:lstStyle/>
          <a:p>
            <a:fld id="{B4C119E0-CEE4-4FF8-83B2-DC856A2C17CC}" type="slidenum">
              <a:rPr lang="en-US" altLang="zh-CN" smtClean="0"/>
              <a:t>9</a:t>
            </a:fld>
            <a:endParaRPr lang="en-US" altLang="zh-CN"/>
          </a:p>
        </p:txBody>
      </p:sp>
    </p:spTree>
    <p:extLst>
      <p:ext uri="{BB962C8B-B14F-4D97-AF65-F5344CB8AC3E}">
        <p14:creationId xmlns:p14="http://schemas.microsoft.com/office/powerpoint/2010/main" val="3111057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2097152" name="图片 2"/>
          <p:cNvPicPr>
            <a:picLocks noChangeAspect="1"/>
          </p:cNvPicPr>
          <p:nvPr/>
        </p:nvPicPr>
        <p:blipFill>
          <a:blip r:embed="rId2"/>
          <a:stretch>
            <a:fillRect/>
          </a:stretch>
        </p:blipFill>
        <p:spPr>
          <a:xfrm>
            <a:off x="359807" y="1524000"/>
            <a:ext cx="6117446" cy="4684464"/>
          </a:xfrm>
          <a:prstGeom prst="rect">
            <a:avLst/>
          </a:prstGeom>
        </p:spPr>
      </p:pic>
      <p:sp>
        <p:nvSpPr>
          <p:cNvPr id="1048582"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583"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sz="2700">
              <a:solidFill>
                <a:srgbClr val="FFFFFF"/>
              </a:solidFill>
            </a:endParaRPr>
          </a:p>
        </p:txBody>
      </p:sp>
      <p:sp>
        <p:nvSpPr>
          <p:cNvPr id="1048584"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585"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dirty="0">
              <a:solidFill>
                <a:srgbClr val="FFFFFF"/>
              </a:solidFill>
            </a:endParaRPr>
          </a:p>
        </p:txBody>
      </p:sp>
      <p:sp>
        <p:nvSpPr>
          <p:cNvPr id="1048586"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1048587"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1048588"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2097178" name="图片 11"/>
          <p:cNvPicPr>
            <a:picLocks noChangeAspect="1"/>
          </p:cNvPicPr>
          <p:nvPr/>
        </p:nvPicPr>
        <p:blipFill>
          <a:blip r:embed="rId2"/>
          <a:stretch>
            <a:fillRect/>
          </a:stretch>
        </p:blipFill>
        <p:spPr>
          <a:xfrm>
            <a:off x="359807" y="1524000"/>
            <a:ext cx="6117446" cy="4684464"/>
          </a:xfrm>
          <a:prstGeom prst="rect">
            <a:avLst/>
          </a:prstGeom>
        </p:spPr>
      </p:pic>
      <p:sp>
        <p:nvSpPr>
          <p:cNvPr id="1048668"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669"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670"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048595" name="标题 3"/>
          <p:cNvSpPr>
            <a:spLocks noGrp="1"/>
          </p:cNvSpPr>
          <p:nvPr>
            <p:ph type="title"/>
          </p:nvPr>
        </p:nvSpPr>
        <p:spPr/>
        <p:txBody>
          <a:bodyPr/>
          <a:lstStyle/>
          <a:p>
            <a:r>
              <a:rPr lang="zh-CN" altLang="en-US"/>
              <a:t>单击此处编辑母版标题样式</a:t>
            </a:r>
          </a:p>
        </p:txBody>
      </p:sp>
      <p:sp>
        <p:nvSpPr>
          <p:cNvPr id="1048596" name="Text Placeholder 12"/>
          <p:cNvSpPr>
            <a:spLocks noGrp="1"/>
          </p:cNvSpPr>
          <p:nvPr>
            <p:ph idx="1"/>
          </p:nvPr>
        </p:nvSpPr>
        <p:spPr bwMode="auto">
          <a:xfrm>
            <a:off x="609600" y="990600"/>
            <a:ext cx="10972800" cy="5410200"/>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1048634"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1048674" name="Text Placeholder 12"/>
          <p:cNvSpPr>
            <a:spLocks noGrp="1"/>
          </p:cNvSpPr>
          <p:nvPr>
            <p:ph idx="1"/>
          </p:nvPr>
        </p:nvSpPr>
        <p:spPr bwMode="auto">
          <a:xfrm>
            <a:off x="609599" y="990600"/>
            <a:ext cx="5885794" cy="5410200"/>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1048675" name="标题 2"/>
          <p:cNvSpPr>
            <a:spLocks noGrp="1"/>
          </p:cNvSpPr>
          <p:nvPr>
            <p:ph type="title"/>
          </p:nvPr>
        </p:nvSpPr>
        <p:spPr/>
        <p:txBody>
          <a:bodyPr/>
          <a:lstStyle/>
          <a:p>
            <a:r>
              <a:rPr lang="zh-CN" altLang="en-US"/>
              <a:t>单击此处编辑母版标题样式</a:t>
            </a:r>
          </a:p>
        </p:txBody>
      </p:sp>
      <p:cxnSp>
        <p:nvCxnSpPr>
          <p:cNvPr id="3145729" name="直接连接符 3"/>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10/8/2025</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43606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576" name="Title Placeholder 21"/>
          <p:cNvSpPr>
            <a:spLocks noGrp="1"/>
          </p:cNvSpPr>
          <p:nvPr>
            <p:ph type="title"/>
          </p:nvPr>
        </p:nvSpPr>
        <p:spPr bwMode="auto">
          <a:xfrm>
            <a:off x="609600" y="152401"/>
            <a:ext cx="10972800" cy="733410"/>
          </a:xfrm>
          <a:prstGeom prst="rect">
            <a:avLst/>
          </a:prstGeom>
          <a:noFill/>
          <a:ln>
            <a:noFill/>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48577" name="Text Placeholder 12"/>
          <p:cNvSpPr>
            <a:spLocks noGrp="1"/>
          </p:cNvSpPr>
          <p:nvPr>
            <p:ph type="body" idx="1"/>
          </p:nvPr>
        </p:nvSpPr>
        <p:spPr bwMode="auto">
          <a:xfrm>
            <a:off x="609600" y="990599"/>
            <a:ext cx="10972800" cy="5410197"/>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48578"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p:spPr>
        <p:txBody>
          <a:bodyPr/>
          <a:lstStyle/>
          <a:p>
            <a:endParaRPr lang="zh-CN" altLang="en-US"/>
          </a:p>
        </p:txBody>
      </p:sp>
      <p:sp>
        <p:nvSpPr>
          <p:cNvPr id="1048580" name="Rectangle 17"/>
          <p:cNvSpPr/>
          <p:nvPr/>
        </p:nvSpPr>
        <p:spPr>
          <a:xfrm>
            <a:off x="10972800" y="6528117"/>
            <a:ext cx="284480" cy="294641"/>
          </a:xfrm>
          <a:prstGeom prst="rect">
            <a:avLst/>
          </a:prstGeom>
        </p:spPr>
        <p:txBody>
          <a:bodyPr wrap="none" anchor="ctr">
            <a:spAutoFit/>
          </a:bodyPr>
          <a:lstStyle/>
          <a:p>
            <a:fld id="{7A0AC270-0923-4589-A51D-6091E7C5371F}" type="slidenum">
              <a:rPr lang="zh-CN" altLang="en-US" sz="1400" kern="1200" smtClean="0">
                <a:solidFill>
                  <a:schemeClr val="tx2"/>
                </a:solidFill>
                <a:latin typeface="+mn-ea"/>
                <a:ea typeface="+mn-ea"/>
                <a:cs typeface="Arial" panose="020B0604020202020204" pitchFamily="34" charset="0"/>
              </a:rPr>
              <a:t>‹#›</a:t>
            </a:fld>
            <a:endParaRPr lang="en-US" altLang="zh-CN" sz="1400" kern="1200" dirty="0">
              <a:solidFill>
                <a:schemeClr val="tx2"/>
              </a:solidFill>
              <a:latin typeface="+mn-ea"/>
              <a:ea typeface="+mn-ea"/>
              <a:cs typeface="Arial" panose="020B0604020202020204" pitchFamily="34" charset="0"/>
            </a:endParaRPr>
          </a:p>
        </p:txBody>
      </p:sp>
      <p:sp>
        <p:nvSpPr>
          <p:cNvPr id="1048581" name="Straight Connector 27"/>
          <p:cNvSpPr>
            <a:spLocks noChangeShapeType="1"/>
          </p:cNvSpPr>
          <p:nvPr/>
        </p:nvSpPr>
        <p:spPr bwMode="auto">
          <a:xfrm>
            <a:off x="609600" y="6477000"/>
            <a:ext cx="10972800" cy="0"/>
          </a:xfrm>
          <a:prstGeom prst="line">
            <a:avLst/>
          </a:prstGeom>
          <a:noFill/>
          <a:ln w="9525" algn="ctr">
            <a:solidFill>
              <a:schemeClr val="accent2"/>
            </a:solidFill>
            <a:prstDash val="dash"/>
            <a:round/>
            <a:headEnd/>
            <a:tailEnd/>
          </a:ln>
        </p:spPr>
        <p:txBody>
          <a:bodyPr/>
          <a:lstStyle/>
          <a:p>
            <a:endParaRPr lang="zh-CN" altLang="en-US" sz="1400">
              <a:latin typeface="+mn-ea"/>
              <a:ea typeface="+mn-ea"/>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nndl/exercise/tree/master/chap5_CNN" TargetMode="External"/><Relationship Id="rId2" Type="http://schemas.openxmlformats.org/officeDocument/2006/relationships/hyperlink" Target="https://github.com/nndl/exercise/" TargetMode="Externa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4.xml"/><Relationship Id="rId5" Type="http://schemas.openxmlformats.org/officeDocument/2006/relationships/image" Target="../media/image20.gif"/><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4.emf"/><Relationship Id="rId4" Type="http://schemas.openxmlformats.org/officeDocument/2006/relationships/image" Target="../media/image43.emf"/></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9.emf"/></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3.emf"/><Relationship Id="rId4" Type="http://schemas.openxmlformats.org/officeDocument/2006/relationships/image" Target="../media/image52.emf"/></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0.emf"/><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2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3.xml"/><Relationship Id="rId4" Type="http://schemas.openxmlformats.org/officeDocument/2006/relationships/image" Target="../media/image73.gif"/></Relationships>
</file>

<file path=ppt/slides/_rels/slide5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gif"/><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hyperlink" Target="https://blog.csdn.net/qq_43722079/article/details/107681285" TargetMode="External"/><Relationship Id="rId4" Type="http://schemas.openxmlformats.org/officeDocument/2006/relationships/hyperlink" Target="https://arxiv.org/abs/1311.290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notesSlide" Target="../notesSlides/notesSlide63.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hyperlink" Target="https://www.cs.ryerson.ca/~aharley/vis/conv/flat.html"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111.gif"/><Relationship Id="rId4" Type="http://schemas.openxmlformats.org/officeDocument/2006/relationships/image" Target="../media/image110.gif"/></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110.png"/></Relationships>
</file>

<file path=ppt/slides/_rels/slide9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itle 1"/>
          <p:cNvSpPr>
            <a:spLocks noGrp="1"/>
          </p:cNvSpPr>
          <p:nvPr>
            <p:ph type="ctrTitle"/>
          </p:nvPr>
        </p:nvSpPr>
        <p:spPr/>
        <p:txBody>
          <a:bodyPr/>
          <a:lstStyle/>
          <a:p>
            <a:r>
              <a:rPr lang="zh-CN" altLang="en-US" dirty="0"/>
              <a:t>卷积神经网络</a:t>
            </a:r>
            <a:br>
              <a:rPr lang="en-US" altLang="zh-CN" dirty="0"/>
            </a:br>
            <a:br>
              <a:rPr lang="en-US" altLang="zh-CN" dirty="0"/>
            </a:br>
            <a:r>
              <a:rPr lang="zh-CN" altLang="en-US" sz="2000" dirty="0"/>
              <a:t>主讲教师：李贤芝</a:t>
            </a:r>
            <a:r>
              <a:rPr lang="en-US" altLang="zh-CN" sz="2000" dirty="0"/>
              <a:t> </a:t>
            </a:r>
            <a:endParaRPr lang="zh-CN" altLang="en-US" sz="2000" dirty="0"/>
          </a:p>
        </p:txBody>
      </p:sp>
      <p:sp>
        <p:nvSpPr>
          <p:cNvPr id="1048590" name="副标题 5"/>
          <p:cNvSpPr>
            <a:spLocks noGrp="1"/>
          </p:cNvSpPr>
          <p:nvPr>
            <p:ph type="subTitle" idx="1"/>
          </p:nvPr>
        </p:nvSpPr>
        <p:spPr/>
        <p:txBody>
          <a:bodyPr/>
          <a:lstStyle/>
          <a:p>
            <a:r>
              <a:rPr lang="en-US" altLang="zh-CN" b="1" dirty="0">
                <a:solidFill>
                  <a:srgbClr val="FF0000"/>
                </a:solidFill>
              </a:rPr>
              <a:t>《</a:t>
            </a:r>
            <a:r>
              <a:rPr lang="zh-CN" altLang="en-US" b="1" dirty="0">
                <a:solidFill>
                  <a:srgbClr val="FF0000"/>
                </a:solidFill>
              </a:rPr>
              <a:t>计算机视觉导论</a:t>
            </a:r>
            <a:r>
              <a:rPr lang="en-US" altLang="zh-CN" b="1" dirty="0">
                <a:solidFill>
                  <a:srgbClr val="FF0000"/>
                </a:solidFill>
              </a:rPr>
              <a:t>》</a:t>
            </a:r>
            <a:endParaRPr lang="zh-CN" altLang="en-US"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D02B49A-6733-4DA3-8BA4-F7111F70B2C9}"/>
              </a:ext>
            </a:extLst>
          </p:cNvPr>
          <p:cNvSpPr>
            <a:spLocks noGrp="1"/>
          </p:cNvSpPr>
          <p:nvPr>
            <p:ph type="title"/>
          </p:nvPr>
        </p:nvSpPr>
        <p:spPr>
          <a:xfrm>
            <a:off x="609600" y="152401"/>
            <a:ext cx="10972800" cy="733410"/>
          </a:xfrm>
        </p:spPr>
        <p:txBody>
          <a:bodyPr/>
          <a:lstStyle/>
          <a:p>
            <a:r>
              <a:rPr lang="zh-CN" altLang="en-US" dirty="0"/>
              <a:t>二维卷积</a:t>
            </a:r>
          </a:p>
        </p:txBody>
      </p:sp>
      <p:sp>
        <p:nvSpPr>
          <p:cNvPr id="7" name="内容占位符 2">
            <a:extLst>
              <a:ext uri="{FF2B5EF4-FFF2-40B4-BE49-F238E27FC236}">
                <a16:creationId xmlns:a16="http://schemas.microsoft.com/office/drawing/2014/main" id="{641555EC-F758-469F-B5C1-A1FC5D85907D}"/>
              </a:ext>
            </a:extLst>
          </p:cNvPr>
          <p:cNvSpPr txBox="1">
            <a:spLocks/>
          </p:cNvSpPr>
          <p:nvPr/>
        </p:nvSpPr>
        <p:spPr>
          <a:xfrm>
            <a:off x="609600" y="990600"/>
            <a:ext cx="11506200" cy="14478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r>
              <a:rPr lang="zh-CN" altLang="en-US" sz="2800" dirty="0">
                <a:solidFill>
                  <a:srgbClr val="000000"/>
                </a:solidFill>
              </a:rPr>
              <a:t>二维卷积经常作为特征提取的有效方法。</a:t>
            </a:r>
          </a:p>
        </p:txBody>
      </p:sp>
      <p:grpSp>
        <p:nvGrpSpPr>
          <p:cNvPr id="4" name="组合 3">
            <a:extLst>
              <a:ext uri="{FF2B5EF4-FFF2-40B4-BE49-F238E27FC236}">
                <a16:creationId xmlns:a16="http://schemas.microsoft.com/office/drawing/2014/main" id="{22E0DBBF-8D73-4C08-A2E5-3D79B221266B}"/>
              </a:ext>
            </a:extLst>
          </p:cNvPr>
          <p:cNvGrpSpPr/>
          <p:nvPr/>
        </p:nvGrpSpPr>
        <p:grpSpPr>
          <a:xfrm>
            <a:off x="1447800" y="1438619"/>
            <a:ext cx="8185532" cy="4953000"/>
            <a:chOff x="1524000" y="1524000"/>
            <a:chExt cx="8185532" cy="4953000"/>
          </a:xfrm>
        </p:grpSpPr>
        <p:pic>
          <p:nvPicPr>
            <p:cNvPr id="2097162" name="图片 2" descr="屏幕剪辑"/>
            <p:cNvPicPr>
              <a:picLocks noChangeAspect="1"/>
            </p:cNvPicPr>
            <p:nvPr/>
          </p:nvPicPr>
          <p:blipFill rotWithShape="1">
            <a:blip r:embed="rId2"/>
            <a:srcRect t="31088" r="56408" b="30477"/>
            <a:stretch/>
          </p:blipFill>
          <p:spPr>
            <a:xfrm>
              <a:off x="1524000" y="2819400"/>
              <a:ext cx="3352800" cy="2590800"/>
            </a:xfrm>
            <a:prstGeom prst="rect">
              <a:avLst/>
            </a:prstGeom>
          </p:spPr>
        </p:pic>
        <p:pic>
          <p:nvPicPr>
            <p:cNvPr id="8" name="图片 2" descr="屏幕剪辑">
              <a:extLst>
                <a:ext uri="{FF2B5EF4-FFF2-40B4-BE49-F238E27FC236}">
                  <a16:creationId xmlns:a16="http://schemas.microsoft.com/office/drawing/2014/main" id="{060598D9-8B14-41D0-9590-02DE06D9DAD3}"/>
                </a:ext>
              </a:extLst>
            </p:cNvPr>
            <p:cNvPicPr>
              <a:picLocks noChangeAspect="1"/>
            </p:cNvPicPr>
            <p:nvPr/>
          </p:nvPicPr>
          <p:blipFill rotWithShape="1">
            <a:blip r:embed="rId2"/>
            <a:srcRect l="43528" b="69477"/>
            <a:stretch/>
          </p:blipFill>
          <p:spPr>
            <a:xfrm>
              <a:off x="5366132" y="1524000"/>
              <a:ext cx="4343400" cy="2057400"/>
            </a:xfrm>
            <a:prstGeom prst="rect">
              <a:avLst/>
            </a:prstGeom>
          </p:spPr>
        </p:pic>
        <p:pic>
          <p:nvPicPr>
            <p:cNvPr id="10" name="图片 2" descr="屏幕剪辑">
              <a:extLst>
                <a:ext uri="{FF2B5EF4-FFF2-40B4-BE49-F238E27FC236}">
                  <a16:creationId xmlns:a16="http://schemas.microsoft.com/office/drawing/2014/main" id="{9EF17613-B45A-4032-8A4C-30876BD88F7C}"/>
                </a:ext>
              </a:extLst>
            </p:cNvPr>
            <p:cNvPicPr>
              <a:picLocks noChangeAspect="1"/>
            </p:cNvPicPr>
            <p:nvPr/>
          </p:nvPicPr>
          <p:blipFill rotWithShape="1">
            <a:blip r:embed="rId2"/>
            <a:srcRect l="43528" t="61564"/>
            <a:stretch/>
          </p:blipFill>
          <p:spPr>
            <a:xfrm>
              <a:off x="5366132" y="3886199"/>
              <a:ext cx="4343400" cy="2590801"/>
            </a:xfrm>
            <a:prstGeom prst="rect">
              <a:avLst/>
            </a:prstGeom>
          </p:spPr>
        </p:pic>
      </p:grpSp>
      <p:sp>
        <p:nvSpPr>
          <p:cNvPr id="12" name="内容占位符 2">
            <a:extLst>
              <a:ext uri="{FF2B5EF4-FFF2-40B4-BE49-F238E27FC236}">
                <a16:creationId xmlns:a16="http://schemas.microsoft.com/office/drawing/2014/main" id="{2E0138FF-03D4-4148-9899-1B63C8EB4F68}"/>
              </a:ext>
            </a:extLst>
          </p:cNvPr>
          <p:cNvSpPr txBox="1">
            <a:spLocks/>
          </p:cNvSpPr>
          <p:nvPr/>
        </p:nvSpPr>
        <p:spPr bwMode="auto">
          <a:xfrm>
            <a:off x="4419600" y="3167808"/>
            <a:ext cx="31242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buNone/>
            </a:pPr>
            <a:r>
              <a:rPr lang="zh-CN" altLang="en-US" sz="2800" dirty="0"/>
              <a:t>高斯滤波器</a:t>
            </a:r>
          </a:p>
        </p:txBody>
      </p:sp>
      <p:sp>
        <p:nvSpPr>
          <p:cNvPr id="13" name="内容占位符 2">
            <a:extLst>
              <a:ext uri="{FF2B5EF4-FFF2-40B4-BE49-F238E27FC236}">
                <a16:creationId xmlns:a16="http://schemas.microsoft.com/office/drawing/2014/main" id="{38D95670-99E7-45DB-9A05-82DD966EB472}"/>
              </a:ext>
            </a:extLst>
          </p:cNvPr>
          <p:cNvSpPr txBox="1">
            <a:spLocks/>
          </p:cNvSpPr>
          <p:nvPr/>
        </p:nvSpPr>
        <p:spPr bwMode="auto">
          <a:xfrm>
            <a:off x="4419600" y="5934419"/>
            <a:ext cx="31242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buNone/>
            </a:pPr>
            <a:r>
              <a:rPr lang="zh-CN" altLang="en-US" sz="2800" dirty="0"/>
              <a:t>边缘提取</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C63B042-8D7A-482D-BA74-50D58D31BDFA}"/>
                  </a:ext>
                </a:extLst>
              </p:cNvPr>
              <p:cNvSpPr txBox="1"/>
              <p:nvPr/>
            </p:nvSpPr>
            <p:spPr>
              <a:xfrm>
                <a:off x="4374704" y="3302097"/>
                <a:ext cx="730696" cy="923330"/>
              </a:xfrm>
              <a:prstGeom prst="rect">
                <a:avLst/>
              </a:prstGeom>
              <a:solidFill>
                <a:schemeClr val="bg1"/>
              </a:solid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CN" altLang="en-US" sz="5400" b="1" i="1" smtClean="0">
                          <a:solidFill>
                            <a:sysClr val="windowText" lastClr="000000"/>
                          </a:solidFill>
                          <a:latin typeface="Cambria Math" panose="02040503050406030204" pitchFamily="18" charset="0"/>
                        </a:rPr>
                        <m:t>∗</m:t>
                      </m:r>
                    </m:oMath>
                  </m:oMathPara>
                </a14:m>
                <a:endParaRPr lang="zh-CN" altLang="en-US" sz="5400" b="1" dirty="0">
                  <a:solidFill>
                    <a:sysClr val="windowText" lastClr="000000"/>
                  </a:solidFill>
                </a:endParaRPr>
              </a:p>
            </p:txBody>
          </p:sp>
        </mc:Choice>
        <mc:Fallback xmlns="">
          <p:sp>
            <p:nvSpPr>
              <p:cNvPr id="11" name="文本框 10">
                <a:extLst>
                  <a:ext uri="{FF2B5EF4-FFF2-40B4-BE49-F238E27FC236}">
                    <a16:creationId xmlns:a16="http://schemas.microsoft.com/office/drawing/2014/main" id="{9C63B042-8D7A-482D-BA74-50D58D31BDFA}"/>
                  </a:ext>
                </a:extLst>
              </p:cNvPr>
              <p:cNvSpPr txBox="1">
                <a:spLocks noRot="1" noChangeAspect="1" noMove="1" noResize="1" noEditPoints="1" noAdjustHandles="1" noChangeArrowheads="1" noChangeShapeType="1" noTextEdit="1"/>
              </p:cNvSpPr>
              <p:nvPr/>
            </p:nvSpPr>
            <p:spPr>
              <a:xfrm>
                <a:off x="4374704" y="3302097"/>
                <a:ext cx="730696" cy="923330"/>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正则化 </a:t>
            </a:r>
            <a:r>
              <a:rPr lang="en-US" altLang="zh-CN" dirty="0"/>
              <a:t>– </a:t>
            </a:r>
            <a:r>
              <a:rPr lang="zh-CN" altLang="en-US" dirty="0"/>
              <a:t>批量正则化（</a:t>
            </a:r>
            <a:r>
              <a:rPr lang="en-US" altLang="zh-CN" dirty="0"/>
              <a:t>Batch Normalization</a:t>
            </a:r>
            <a:r>
              <a:rPr lang="zh-CN" altLang="en-US" dirty="0"/>
              <a:t>）</a:t>
            </a:r>
          </a:p>
        </p:txBody>
      </p:sp>
      <p:pic>
        <p:nvPicPr>
          <p:cNvPr id="9" name="Picture 2" descr="https://img-blog.csdnimg.cn/20200221215813522.png?x-oss-process=image/watermark,type_ZmFuZ3poZW5naGVpdGk,shadow_10,text_aHR0cHM6Ly9ibG9nLmNzZG4ubmV0L3FxXzM3NTQxMDk3,size_16,color_FFFFFF,t_70">
            <a:extLst>
              <a:ext uri="{FF2B5EF4-FFF2-40B4-BE49-F238E27FC236}">
                <a16:creationId xmlns:a16="http://schemas.microsoft.com/office/drawing/2014/main" id="{7208DEF6-F665-1DF9-923E-767C4FDF2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7239000" cy="522616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991A95E-C1EB-5AEB-1BAD-1802F0A009CA}"/>
              </a:ext>
            </a:extLst>
          </p:cNvPr>
          <p:cNvSpPr txBox="1"/>
          <p:nvPr/>
        </p:nvSpPr>
        <p:spPr>
          <a:xfrm>
            <a:off x="7391400" y="1371600"/>
            <a:ext cx="4648200" cy="4832092"/>
          </a:xfrm>
          <a:prstGeom prst="rect">
            <a:avLst/>
          </a:prstGeom>
          <a:noFill/>
        </p:spPr>
        <p:txBody>
          <a:bodyPr wrap="square" rtlCol="0">
            <a:spAutoFit/>
          </a:bodyPr>
          <a:lstStyle/>
          <a:p>
            <a:pPr algn="just"/>
            <a:r>
              <a:rPr lang="zh-CN" altLang="en-US" sz="2800" dirty="0">
                <a:solidFill>
                  <a:srgbClr val="000000"/>
                </a:solidFill>
                <a:latin typeface="华文楷体" panose="02010600040101010101" pitchFamily="2" charset="-122"/>
                <a:ea typeface="华文楷体" panose="02010600040101010101" pitchFamily="2" charset="-122"/>
              </a:rPr>
              <a:t>本质上就是在每一层输入的时候，又插入了一个</a:t>
            </a:r>
            <a:r>
              <a:rPr lang="zh-CN" altLang="en-US" sz="2800" b="1" dirty="0">
                <a:solidFill>
                  <a:srgbClr val="000000"/>
                </a:solidFill>
                <a:latin typeface="华文楷体" panose="02010600040101010101" pitchFamily="2" charset="-122"/>
                <a:ea typeface="华文楷体" panose="02010600040101010101" pitchFamily="2" charset="-122"/>
              </a:rPr>
              <a:t>归一化处理</a:t>
            </a:r>
            <a:r>
              <a:rPr lang="en-US" altLang="zh-CN" sz="2800" dirty="0">
                <a:solidFill>
                  <a:srgbClr val="000000"/>
                </a:solidFill>
                <a:latin typeface="华文楷体" panose="02010600040101010101" pitchFamily="2" charset="-122"/>
                <a:ea typeface="华文楷体" panose="02010600040101010101" pitchFamily="2" charset="-122"/>
              </a:rPr>
              <a:t>(</a:t>
            </a:r>
            <a:r>
              <a:rPr lang="zh-CN" altLang="en-US" sz="2800" dirty="0">
                <a:solidFill>
                  <a:srgbClr val="000000"/>
                </a:solidFill>
                <a:latin typeface="华文楷体" panose="02010600040101010101" pitchFamily="2" charset="-122"/>
                <a:ea typeface="华文楷体" panose="02010600040101010101" pitchFamily="2" charset="-122"/>
              </a:rPr>
              <a:t>归一化至</a:t>
            </a:r>
            <a:r>
              <a:rPr lang="en-US" altLang="zh-CN" sz="2800" dirty="0">
                <a:solidFill>
                  <a:srgbClr val="000000"/>
                </a:solidFill>
                <a:latin typeface="华文楷体" panose="02010600040101010101" pitchFamily="2" charset="-122"/>
                <a:ea typeface="华文楷体" panose="02010600040101010101" pitchFamily="2" charset="-122"/>
              </a:rPr>
              <a:t>:</a:t>
            </a:r>
            <a:r>
              <a:rPr lang="zh-CN" altLang="en-US" sz="2800" dirty="0">
                <a:solidFill>
                  <a:srgbClr val="000000"/>
                </a:solidFill>
                <a:latin typeface="华文楷体" panose="02010600040101010101" pitchFamily="2" charset="-122"/>
                <a:ea typeface="华文楷体" panose="02010600040101010101" pitchFamily="2" charset="-122"/>
              </a:rPr>
              <a:t>均值</a:t>
            </a:r>
            <a:r>
              <a:rPr lang="en-US" altLang="zh-CN" sz="2800" dirty="0">
                <a:solidFill>
                  <a:srgbClr val="000000"/>
                </a:solidFill>
                <a:latin typeface="华文楷体" panose="02010600040101010101" pitchFamily="2" charset="-122"/>
                <a:ea typeface="华文楷体" panose="02010600040101010101" pitchFamily="2" charset="-122"/>
              </a:rPr>
              <a:t>0,</a:t>
            </a:r>
            <a:r>
              <a:rPr lang="zh-CN" altLang="en-US" sz="2800" dirty="0">
                <a:solidFill>
                  <a:srgbClr val="000000"/>
                </a:solidFill>
                <a:latin typeface="华文楷体" panose="02010600040101010101" pitchFamily="2" charset="-122"/>
                <a:ea typeface="华文楷体" panose="02010600040101010101" pitchFamily="2" charset="-122"/>
              </a:rPr>
              <a:t>方差为</a:t>
            </a:r>
            <a:r>
              <a:rPr lang="en-US" altLang="zh-CN" sz="2800" dirty="0">
                <a:solidFill>
                  <a:srgbClr val="000000"/>
                </a:solidFill>
                <a:latin typeface="华文楷体" panose="02010600040101010101" pitchFamily="2" charset="-122"/>
                <a:ea typeface="华文楷体" panose="02010600040101010101" pitchFamily="2" charset="-122"/>
              </a:rPr>
              <a:t>1)</a:t>
            </a:r>
            <a:r>
              <a:rPr lang="zh-CN" altLang="en-US" sz="2800" dirty="0">
                <a:solidFill>
                  <a:srgbClr val="000000"/>
                </a:solidFill>
                <a:latin typeface="华文楷体" panose="02010600040101010101" pitchFamily="2" charset="-122"/>
                <a:ea typeface="华文楷体" panose="02010600040101010101" pitchFamily="2" charset="-122"/>
              </a:rPr>
              <a:t>，再进入网络的下一层。</a:t>
            </a:r>
            <a:endParaRPr lang="en-US" altLang="zh-CN" sz="2800" dirty="0">
              <a:solidFill>
                <a:srgbClr val="000000"/>
              </a:solidFill>
              <a:latin typeface="华文楷体" panose="02010600040101010101" pitchFamily="2" charset="-122"/>
              <a:ea typeface="华文楷体" panose="02010600040101010101" pitchFamily="2" charset="-122"/>
            </a:endParaRPr>
          </a:p>
          <a:p>
            <a:pPr algn="just"/>
            <a:r>
              <a:rPr lang="zh-CN" altLang="en-US" sz="2800" dirty="0">
                <a:solidFill>
                  <a:srgbClr val="000000"/>
                </a:solidFill>
                <a:latin typeface="华文楷体" panose="02010600040101010101" pitchFamily="2" charset="-122"/>
                <a:ea typeface="华文楷体" panose="02010600040101010101" pitchFamily="2" charset="-122"/>
              </a:rPr>
              <a:t>不过正则化时有</a:t>
            </a:r>
            <a:r>
              <a:rPr lang="en-US" altLang="zh-CN" sz="2800" dirty="0">
                <a:solidFill>
                  <a:srgbClr val="000000"/>
                </a:solidFill>
                <a:latin typeface="华文楷体" panose="02010600040101010101" pitchFamily="2" charset="-122"/>
                <a:ea typeface="华文楷体" panose="02010600040101010101" pitchFamily="2" charset="-122"/>
              </a:rPr>
              <a:t>γ</a:t>
            </a:r>
            <a:r>
              <a:rPr lang="zh-CN" altLang="en-US" sz="2800" dirty="0">
                <a:solidFill>
                  <a:srgbClr val="000000"/>
                </a:solidFill>
                <a:latin typeface="华文楷体" panose="02010600040101010101" pitchFamily="2" charset="-122"/>
                <a:ea typeface="华文楷体" panose="02010600040101010101" pitchFamily="2" charset="-122"/>
              </a:rPr>
              <a:t>，</a:t>
            </a:r>
            <a:r>
              <a:rPr lang="en-US" altLang="zh-CN" sz="2800" dirty="0">
                <a:solidFill>
                  <a:srgbClr val="000000"/>
                </a:solidFill>
                <a:latin typeface="华文楷体" panose="02010600040101010101" pitchFamily="2" charset="-122"/>
                <a:ea typeface="华文楷体" panose="02010600040101010101" pitchFamily="2" charset="-122"/>
              </a:rPr>
              <a:t>β</a:t>
            </a:r>
            <a:r>
              <a:rPr lang="zh-CN" altLang="en-US" sz="2800" dirty="0">
                <a:solidFill>
                  <a:srgbClr val="000000"/>
                </a:solidFill>
                <a:latin typeface="华文楷体" panose="02010600040101010101" pitchFamily="2" charset="-122"/>
                <a:ea typeface="华文楷体" panose="02010600040101010101" pitchFamily="2" charset="-122"/>
              </a:rPr>
              <a:t>两个参数，分别来</a:t>
            </a:r>
            <a:r>
              <a:rPr lang="zh-CN" altLang="en-US" sz="2800" b="1" dirty="0">
                <a:solidFill>
                  <a:srgbClr val="000000"/>
                </a:solidFill>
                <a:latin typeface="华文楷体" panose="02010600040101010101" pitchFamily="2" charset="-122"/>
                <a:ea typeface="华文楷体" panose="02010600040101010101" pitchFamily="2" charset="-122"/>
              </a:rPr>
              <a:t>调整数值分布的方差大小</a:t>
            </a:r>
            <a:r>
              <a:rPr lang="zh-CN" altLang="en-US" sz="2800" dirty="0">
                <a:solidFill>
                  <a:srgbClr val="000000"/>
                </a:solidFill>
                <a:latin typeface="华文楷体" panose="02010600040101010101" pitchFamily="2" charset="-122"/>
                <a:ea typeface="华文楷体" panose="02010600040101010101" pitchFamily="2" charset="-122"/>
              </a:rPr>
              <a:t>和</a:t>
            </a:r>
            <a:r>
              <a:rPr lang="zh-CN" altLang="en-US" sz="2800" b="1" dirty="0">
                <a:solidFill>
                  <a:srgbClr val="000000"/>
                </a:solidFill>
                <a:latin typeface="华文楷体" panose="02010600040101010101" pitchFamily="2" charset="-122"/>
                <a:ea typeface="华文楷体" panose="02010600040101010101" pitchFamily="2" charset="-122"/>
              </a:rPr>
              <a:t>调整数值分布的均值位置。</a:t>
            </a:r>
            <a:r>
              <a:rPr lang="zh-CN" altLang="en-US" sz="2800" dirty="0">
                <a:solidFill>
                  <a:srgbClr val="000000"/>
                </a:solidFill>
                <a:latin typeface="华文楷体" panose="02010600040101010101" pitchFamily="2" charset="-122"/>
                <a:ea typeface="华文楷体" panose="02010600040101010101" pitchFamily="2" charset="-122"/>
              </a:rPr>
              <a:t>这两个参数是在反向传播过程中学习得到的，</a:t>
            </a:r>
            <a:r>
              <a:rPr lang="en-US" altLang="zh-CN" sz="2800" dirty="0">
                <a:solidFill>
                  <a:srgbClr val="000000"/>
                </a:solidFill>
                <a:latin typeface="华文楷体" panose="02010600040101010101" pitchFamily="2" charset="-122"/>
                <a:ea typeface="华文楷体" panose="02010600040101010101" pitchFamily="2" charset="-122"/>
              </a:rPr>
              <a:t>γ</a:t>
            </a:r>
            <a:r>
              <a:rPr lang="zh-CN" altLang="en-US" sz="2800" dirty="0">
                <a:solidFill>
                  <a:srgbClr val="000000"/>
                </a:solidFill>
                <a:latin typeface="华文楷体" panose="02010600040101010101" pitchFamily="2" charset="-122"/>
                <a:ea typeface="华文楷体" panose="02010600040101010101" pitchFamily="2" charset="-122"/>
              </a:rPr>
              <a:t>的默认值是</a:t>
            </a:r>
            <a:r>
              <a:rPr lang="en-US" altLang="zh-CN" sz="2800" dirty="0">
                <a:solidFill>
                  <a:srgbClr val="000000"/>
                </a:solidFill>
                <a:latin typeface="华文楷体" panose="02010600040101010101" pitchFamily="2" charset="-122"/>
                <a:ea typeface="华文楷体" panose="02010600040101010101" pitchFamily="2" charset="-122"/>
              </a:rPr>
              <a:t>1</a:t>
            </a:r>
            <a:r>
              <a:rPr lang="zh-CN" altLang="en-US" sz="2800" dirty="0">
                <a:solidFill>
                  <a:srgbClr val="000000"/>
                </a:solidFill>
                <a:latin typeface="华文楷体" panose="02010600040101010101" pitchFamily="2" charset="-122"/>
                <a:ea typeface="华文楷体" panose="02010600040101010101" pitchFamily="2" charset="-122"/>
              </a:rPr>
              <a:t>，</a:t>
            </a:r>
            <a:r>
              <a:rPr lang="en-US" altLang="zh-CN" sz="2800" dirty="0">
                <a:solidFill>
                  <a:srgbClr val="000000"/>
                </a:solidFill>
                <a:latin typeface="华文楷体" panose="02010600040101010101" pitchFamily="2" charset="-122"/>
                <a:ea typeface="华文楷体" panose="02010600040101010101" pitchFamily="2" charset="-122"/>
              </a:rPr>
              <a:t>β</a:t>
            </a:r>
            <a:r>
              <a:rPr lang="zh-CN" altLang="en-US" sz="2800" dirty="0">
                <a:solidFill>
                  <a:srgbClr val="000000"/>
                </a:solidFill>
                <a:latin typeface="华文楷体" panose="02010600040101010101" pitchFamily="2" charset="-122"/>
                <a:ea typeface="华文楷体" panose="02010600040101010101" pitchFamily="2" charset="-122"/>
              </a:rPr>
              <a:t>的默认值是</a:t>
            </a:r>
            <a:r>
              <a:rPr lang="en-US" altLang="zh-CN" sz="2800" dirty="0">
                <a:solidFill>
                  <a:srgbClr val="000000"/>
                </a:solidFill>
                <a:latin typeface="华文楷体" panose="02010600040101010101" pitchFamily="2" charset="-122"/>
                <a:ea typeface="华文楷体" panose="02010600040101010101" pitchFamily="2" charset="-122"/>
              </a:rPr>
              <a:t>0</a:t>
            </a:r>
            <a:r>
              <a:rPr lang="zh-CN" altLang="en-US" sz="2800" dirty="0">
                <a:solidFill>
                  <a:srgbClr val="000000"/>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84422032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g-blog.csdnimg.cn/20200226145423805.png?x-oss-process=image/watermark,type_ZmFuZ3poZW5naGVpdGk,shadow_10,text_aHR0cHM6Ly9ibG9nLmNzZG4ubmV0L3FxXzM3NTQxMDk3,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58806"/>
            <a:ext cx="10399058" cy="5437829"/>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a:extLst>
              <a:ext uri="{FF2B5EF4-FFF2-40B4-BE49-F238E27FC236}">
                <a16:creationId xmlns:a16="http://schemas.microsoft.com/office/drawing/2014/main" id="{08670C6F-6C46-7E12-3435-003CB5A40A9C}"/>
              </a:ext>
            </a:extLst>
          </p:cNvPr>
          <p:cNvSpPr txBox="1">
            <a:spLocks/>
          </p:cNvSpPr>
          <p:nvPr/>
        </p:nvSpPr>
        <p:spPr>
          <a:xfrm>
            <a:off x="609600" y="152401"/>
            <a:ext cx="10972800" cy="733410"/>
          </a:xfrm>
          <a:prstGeom prst="rect">
            <a:avLst/>
          </a:prstGeom>
        </p:spPr>
        <p:txBody>
          <a:bodyPr/>
          <a:lst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lang="zh-CN" altLang="en-US"/>
              <a:t>正则化 </a:t>
            </a:r>
            <a:r>
              <a:rPr lang="en-US" altLang="zh-CN"/>
              <a:t>– </a:t>
            </a:r>
            <a:r>
              <a:rPr lang="zh-CN" altLang="en-US"/>
              <a:t>批量正则化（</a:t>
            </a:r>
            <a:r>
              <a:rPr lang="en-US" altLang="zh-CN"/>
              <a:t>Batch Normalization</a:t>
            </a:r>
            <a:r>
              <a:rPr lang="zh-CN" altLang="en-US"/>
              <a:t>）</a:t>
            </a:r>
            <a:endParaRPr lang="zh-CN" altLang="en-US" dirty="0"/>
          </a:p>
        </p:txBody>
      </p:sp>
    </p:spTree>
    <p:extLst>
      <p:ext uri="{BB962C8B-B14F-4D97-AF65-F5344CB8AC3E}">
        <p14:creationId xmlns:p14="http://schemas.microsoft.com/office/powerpoint/2010/main" val="22071018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目录</a:t>
            </a:r>
          </a:p>
        </p:txBody>
      </p:sp>
      <p:sp>
        <p:nvSpPr>
          <p:cNvPr id="1048608" name="内容占位符 2"/>
          <p:cNvSpPr>
            <a:spLocks noGrp="1"/>
          </p:cNvSpPr>
          <p:nvPr>
            <p:ph idx="1"/>
          </p:nvPr>
        </p:nvSpPr>
        <p:spPr/>
        <p:txBody>
          <a:bodyPr/>
          <a:lstStyle/>
          <a:p>
            <a:pPr indent="-360000">
              <a:lnSpc>
                <a:spcPct val="150000"/>
              </a:lnSpc>
            </a:pPr>
            <a:r>
              <a:rPr lang="zh-CN" altLang="en-US" dirty="0">
                <a:solidFill>
                  <a:srgbClr val="000000"/>
                </a:solidFill>
              </a:rPr>
              <a:t>卷积</a:t>
            </a:r>
            <a:endParaRPr lang="en-US" altLang="zh-CN" dirty="0">
              <a:solidFill>
                <a:srgbClr val="000000"/>
              </a:solidFill>
            </a:endParaRPr>
          </a:p>
          <a:p>
            <a:pPr indent="-360000">
              <a:lnSpc>
                <a:spcPct val="150000"/>
              </a:lnSpc>
            </a:pPr>
            <a:r>
              <a:rPr lang="zh-CN" altLang="en-US" dirty="0">
                <a:solidFill>
                  <a:srgbClr val="000000"/>
                </a:solidFill>
              </a:rPr>
              <a:t>卷积神经网络</a:t>
            </a:r>
            <a:endParaRPr lang="en-US" altLang="zh-CN" dirty="0">
              <a:solidFill>
                <a:srgbClr val="000000"/>
              </a:solidFill>
            </a:endParaRPr>
          </a:p>
          <a:p>
            <a:pPr indent="-360000">
              <a:lnSpc>
                <a:spcPct val="150000"/>
              </a:lnSpc>
            </a:pPr>
            <a:r>
              <a:rPr lang="zh-CN" altLang="en-US" dirty="0">
                <a:solidFill>
                  <a:srgbClr val="000000"/>
                </a:solidFill>
              </a:rPr>
              <a:t>其他卷积方式</a:t>
            </a:r>
            <a:endParaRPr lang="en-US" altLang="zh-CN" dirty="0">
              <a:solidFill>
                <a:srgbClr val="000000"/>
              </a:solidFill>
            </a:endParaRPr>
          </a:p>
          <a:p>
            <a:pPr indent="-360000">
              <a:lnSpc>
                <a:spcPct val="150000"/>
              </a:lnSpc>
            </a:pPr>
            <a:r>
              <a:rPr lang="zh-CN" altLang="en-US" dirty="0">
                <a:solidFill>
                  <a:srgbClr val="000000"/>
                </a:solidFill>
              </a:rPr>
              <a:t>几种典型的卷积神经网络</a:t>
            </a:r>
            <a:endParaRPr lang="en-US" altLang="zh-CN" dirty="0">
              <a:solidFill>
                <a:srgbClr val="000000"/>
              </a:solidFill>
            </a:endParaRPr>
          </a:p>
          <a:p>
            <a:pPr indent="-360000">
              <a:lnSpc>
                <a:spcPct val="150000"/>
              </a:lnSpc>
            </a:pPr>
            <a:r>
              <a:rPr lang="zh-CN" altLang="en-US" dirty="0">
                <a:solidFill>
                  <a:srgbClr val="000000"/>
                </a:solidFill>
              </a:rPr>
              <a:t>网络训练注意事项</a:t>
            </a:r>
            <a:endParaRPr lang="en-US" altLang="zh-CN" dirty="0">
              <a:solidFill>
                <a:srgbClr val="000000"/>
              </a:solidFill>
            </a:endParaRPr>
          </a:p>
          <a:p>
            <a:pPr indent="-360000">
              <a:lnSpc>
                <a:spcPct val="150000"/>
              </a:lnSpc>
            </a:pPr>
            <a:r>
              <a:rPr lang="zh-CN" altLang="en-US" dirty="0">
                <a:solidFill>
                  <a:srgbClr val="000000"/>
                </a:solidFill>
              </a:rPr>
              <a:t>卷积神经网络的应用</a:t>
            </a:r>
            <a:endParaRPr lang="en-US" altLang="zh-CN" dirty="0">
              <a:solidFill>
                <a:srgbClr val="000000"/>
              </a:solidFill>
            </a:endParaRPr>
          </a:p>
          <a:p>
            <a:pPr indent="-360000"/>
            <a:endParaRPr lang="en-US" altLang="zh-CN" dirty="0">
              <a:solidFill>
                <a:srgbClr val="000000"/>
              </a:solidFill>
            </a:endParaRPr>
          </a:p>
        </p:txBody>
      </p:sp>
    </p:spTree>
    <p:extLst>
      <p:ext uri="{BB962C8B-B14F-4D97-AF65-F5344CB8AC3E}">
        <p14:creationId xmlns:p14="http://schemas.microsoft.com/office/powerpoint/2010/main" val="3841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afterEffect">
                                  <p:stCondLst>
                                    <p:cond delay="0"/>
                                  </p:stCondLst>
                                  <p:childTnLst>
                                    <p:animClr clrSpc="rgb" dir="cw">
                                      <p:cBhvr override="childStyle">
                                        <p:cTn id="6" dur="250" fill="hold"/>
                                        <p:tgtEl>
                                          <p:spTgt spid="1048608">
                                            <p:txEl>
                                              <p:pRg st="5" end="5"/>
                                            </p:txEl>
                                          </p:spTgt>
                                        </p:tgtEl>
                                        <p:attrNameLst>
                                          <p:attrName>style.color</p:attrName>
                                        </p:attrNameLst>
                                      </p:cBhvr>
                                      <p:to>
                                        <a:srgbClr val="C00000"/>
                                      </p:to>
                                    </p:animClr>
                                    <p:animClr clrSpc="rgb" dir="cw">
                                      <p:cBhvr>
                                        <p:cTn id="7" dur="250" fill="hold"/>
                                        <p:tgtEl>
                                          <p:spTgt spid="1048608">
                                            <p:txEl>
                                              <p:pRg st="5" end="5"/>
                                            </p:txEl>
                                          </p:spTgt>
                                        </p:tgtEl>
                                        <p:attrNameLst>
                                          <p:attrName>fillcolor</p:attrName>
                                        </p:attrNameLst>
                                      </p:cBhvr>
                                      <p:to>
                                        <a:srgbClr val="C00000"/>
                                      </p:to>
                                    </p:animClr>
                                    <p:set>
                                      <p:cBhvr>
                                        <p:cTn id="8" dur="250" fill="hold"/>
                                        <p:tgtEl>
                                          <p:spTgt spid="1048608">
                                            <p:txEl>
                                              <p:pRg st="5" end="5"/>
                                            </p:txEl>
                                          </p:spTgt>
                                        </p:tgtEl>
                                        <p:attrNameLst>
                                          <p:attrName>fill.type</p:attrName>
                                        </p:attrNameLst>
                                      </p:cBhvr>
                                      <p:to>
                                        <p:strVal val="solid"/>
                                      </p:to>
                                    </p:set>
                                    <p:set>
                                      <p:cBhvr>
                                        <p:cTn id="9" dur="250" fill="hold"/>
                                        <p:tgtEl>
                                          <p:spTgt spid="104860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标题 1"/>
          <p:cNvSpPr>
            <a:spLocks noGrp="1"/>
          </p:cNvSpPr>
          <p:nvPr>
            <p:ph type="title"/>
          </p:nvPr>
        </p:nvSpPr>
        <p:spPr/>
        <p:txBody>
          <a:bodyPr/>
          <a:lstStyle/>
          <a:p>
            <a:r>
              <a:rPr lang="zh-CN" altLang="en-US" dirty="0"/>
              <a:t>目标检测（</a:t>
            </a:r>
            <a:r>
              <a:rPr lang="en-US" altLang="zh-CN" dirty="0"/>
              <a:t>Object Detection</a:t>
            </a:r>
            <a:r>
              <a:rPr lang="zh-CN" altLang="en-US" dirty="0"/>
              <a:t>）</a:t>
            </a:r>
          </a:p>
        </p:txBody>
      </p:sp>
      <p:pic>
        <p:nvPicPr>
          <p:cNvPr id="2097207" name="Picture 2" descr="Image result for Object Detection"/>
          <p:cNvPicPr>
            <a:picLocks noChangeAspect="1" noChangeArrowheads="1"/>
          </p:cNvPicPr>
          <p:nvPr/>
        </p:nvPicPr>
        <p:blipFill>
          <a:blip r:embed="rId2"/>
          <a:srcRect/>
          <a:stretch>
            <a:fillRect/>
          </a:stretch>
        </p:blipFill>
        <p:spPr bwMode="auto">
          <a:xfrm>
            <a:off x="1752600" y="990600"/>
            <a:ext cx="8862338" cy="5319711"/>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标题 3"/>
          <p:cNvSpPr>
            <a:spLocks noGrp="1"/>
          </p:cNvSpPr>
          <p:nvPr>
            <p:ph type="title"/>
          </p:nvPr>
        </p:nvSpPr>
        <p:spPr/>
        <p:txBody>
          <a:bodyPr/>
          <a:lstStyle/>
          <a:p>
            <a:r>
              <a:rPr lang="zh-CN" altLang="en-US" dirty="0"/>
              <a:t>图像分割</a:t>
            </a:r>
          </a:p>
        </p:txBody>
      </p:sp>
      <p:pic>
        <p:nvPicPr>
          <p:cNvPr id="2097209" name="Picture 4" descr="preview"/>
          <p:cNvPicPr>
            <a:picLocks noChangeAspect="1" noChangeArrowheads="1"/>
          </p:cNvPicPr>
          <p:nvPr/>
        </p:nvPicPr>
        <p:blipFill>
          <a:blip r:embed="rId3"/>
          <a:srcRect/>
          <a:stretch>
            <a:fillRect/>
          </a:stretch>
        </p:blipFill>
        <p:spPr bwMode="auto">
          <a:xfrm>
            <a:off x="1371600" y="1143000"/>
            <a:ext cx="9448800" cy="5259033"/>
          </a:xfrm>
          <a:prstGeom prst="rect">
            <a:avLst/>
          </a:prstGeom>
          <a:noFill/>
        </p:spPr>
      </p:pic>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7" name="标题 1"/>
          <p:cNvSpPr>
            <a:spLocks noGrp="1"/>
          </p:cNvSpPr>
          <p:nvPr>
            <p:ph type="title"/>
          </p:nvPr>
        </p:nvSpPr>
        <p:spPr/>
        <p:txBody>
          <a:bodyPr/>
          <a:lstStyle/>
          <a:p>
            <a:r>
              <a:rPr lang="en-US" altLang="zh-CN" dirty="0"/>
              <a:t>OCR</a:t>
            </a:r>
            <a:r>
              <a:rPr lang="zh-CN" altLang="en-US" dirty="0"/>
              <a:t>文字识别</a:t>
            </a:r>
          </a:p>
        </p:txBody>
      </p:sp>
      <p:pic>
        <p:nvPicPr>
          <p:cNvPr id="2097210" name="Picture 2" descr="Image result for cnn wild text neural"/>
          <p:cNvPicPr>
            <a:picLocks noChangeAspect="1" noChangeArrowheads="1"/>
          </p:cNvPicPr>
          <p:nvPr/>
        </p:nvPicPr>
        <p:blipFill>
          <a:blip r:embed="rId2"/>
          <a:srcRect/>
          <a:stretch>
            <a:fillRect/>
          </a:stretch>
        </p:blipFill>
        <p:spPr bwMode="auto">
          <a:xfrm>
            <a:off x="609600" y="1143000"/>
            <a:ext cx="10841962" cy="5105400"/>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标题 1"/>
          <p:cNvSpPr>
            <a:spLocks noGrp="1"/>
          </p:cNvSpPr>
          <p:nvPr>
            <p:ph type="title"/>
          </p:nvPr>
        </p:nvSpPr>
        <p:spPr/>
        <p:txBody>
          <a:bodyPr/>
          <a:lstStyle/>
          <a:p>
            <a:r>
              <a:rPr lang="zh-CN" altLang="en-US" dirty="0"/>
              <a:t>图像生成</a:t>
            </a:r>
          </a:p>
        </p:txBody>
      </p:sp>
      <p:pic>
        <p:nvPicPr>
          <p:cNvPr id="2097211" name="Picture 2" descr="https://78.media.tumblr.com/7db78e74b338d718d0fc505b494de469/tumblr_o03o2hiSRm1qav3uso1_540.gif"/>
          <p:cNvPicPr>
            <a:picLocks noChangeAspect="1" noChangeArrowheads="1" noCrop="1"/>
          </p:cNvPicPr>
          <p:nvPr/>
        </p:nvPicPr>
        <p:blipFill>
          <a:blip r:embed="rId2"/>
          <a:srcRect/>
          <a:stretch>
            <a:fillRect/>
          </a:stretch>
        </p:blipFill>
        <p:spPr bwMode="auto">
          <a:xfrm>
            <a:off x="2133600" y="1066800"/>
            <a:ext cx="6858000" cy="51435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标题 1"/>
          <p:cNvSpPr>
            <a:spLocks noGrp="1"/>
          </p:cNvSpPr>
          <p:nvPr>
            <p:ph type="title"/>
          </p:nvPr>
        </p:nvSpPr>
        <p:spPr/>
        <p:txBody>
          <a:bodyPr/>
          <a:lstStyle/>
          <a:p>
            <a:r>
              <a:rPr lang="zh-CN" altLang="en-US" dirty="0"/>
              <a:t>画风迁移</a:t>
            </a:r>
          </a:p>
        </p:txBody>
      </p:sp>
      <p:pic>
        <p:nvPicPr>
          <p:cNvPr id="2097214" name="图片 2"/>
          <p:cNvPicPr>
            <a:picLocks noChangeAspect="1"/>
          </p:cNvPicPr>
          <p:nvPr/>
        </p:nvPicPr>
        <p:blipFill>
          <a:blip r:embed="rId2"/>
          <a:stretch>
            <a:fillRect/>
          </a:stretch>
        </p:blipFill>
        <p:spPr>
          <a:xfrm>
            <a:off x="2362200" y="990600"/>
            <a:ext cx="7239000" cy="5403303"/>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标题 1"/>
          <p:cNvSpPr>
            <a:spLocks noGrp="1"/>
          </p:cNvSpPr>
          <p:nvPr>
            <p:ph type="title"/>
          </p:nvPr>
        </p:nvSpPr>
        <p:spPr/>
        <p:txBody>
          <a:bodyPr/>
          <a:lstStyle/>
          <a:p>
            <a:r>
              <a:rPr lang="en-US" altLang="zh-CN"/>
              <a:t>AlphaGo</a:t>
            </a:r>
            <a:endParaRPr lang="zh-CN" altLang="en-US" dirty="0"/>
          </a:p>
        </p:txBody>
      </p:sp>
      <p:pic>
        <p:nvPicPr>
          <p:cNvPr id="2097205" name="图片 3"/>
          <p:cNvPicPr>
            <a:picLocks noChangeAspect="1"/>
          </p:cNvPicPr>
          <p:nvPr/>
        </p:nvPicPr>
        <p:blipFill>
          <a:blip r:embed="rId2"/>
          <a:stretch>
            <a:fillRect/>
          </a:stretch>
        </p:blipFill>
        <p:spPr>
          <a:xfrm>
            <a:off x="4495799" y="1371600"/>
            <a:ext cx="7696201" cy="3505200"/>
          </a:xfrm>
          <a:prstGeom prst="rect">
            <a:avLst/>
          </a:prstGeom>
        </p:spPr>
      </p:pic>
      <p:pic>
        <p:nvPicPr>
          <p:cNvPr id="2097206" name="图片 4"/>
          <p:cNvPicPr>
            <a:picLocks noChangeAspect="1"/>
          </p:cNvPicPr>
          <p:nvPr/>
        </p:nvPicPr>
        <p:blipFill rotWithShape="1">
          <a:blip r:embed="rId3" cstate="print"/>
          <a:srcRect r="18270"/>
          <a:stretch/>
        </p:blipFill>
        <p:spPr>
          <a:xfrm>
            <a:off x="152399" y="1219200"/>
            <a:ext cx="4697776" cy="1793693"/>
          </a:xfrm>
          <a:prstGeom prst="rect">
            <a:avLst/>
          </a:prstGeom>
        </p:spPr>
      </p:pic>
      <p:sp>
        <p:nvSpPr>
          <p:cNvPr id="1048724" name="矩形 5"/>
          <p:cNvSpPr/>
          <p:nvPr/>
        </p:nvSpPr>
        <p:spPr>
          <a:xfrm>
            <a:off x="1219200" y="5410200"/>
            <a:ext cx="9525000" cy="830997"/>
          </a:xfrm>
          <a:prstGeom prst="rect">
            <a:avLst/>
          </a:prstGeom>
        </p:spPr>
        <p:txBody>
          <a:bodyPr wrap="square">
            <a:spAutoFit/>
          </a:bodyPr>
          <a:lstStyle/>
          <a:p>
            <a:r>
              <a:rPr lang="zh-CN" altLang="en-US" sz="2400" dirty="0">
                <a:solidFill>
                  <a:srgbClr val="000000"/>
                </a:solidFill>
              </a:rPr>
              <a:t>使用</a:t>
            </a:r>
            <a:r>
              <a:rPr lang="en-US" altLang="zh-CN" sz="2400" dirty="0">
                <a:solidFill>
                  <a:srgbClr val="000000"/>
                </a:solidFill>
              </a:rPr>
              <a:t>CNN</a:t>
            </a:r>
            <a:r>
              <a:rPr lang="zh-CN" altLang="en-US" sz="2400" dirty="0">
                <a:solidFill>
                  <a:srgbClr val="000000"/>
                </a:solidFill>
              </a:rPr>
              <a:t>从</a:t>
            </a:r>
            <a:r>
              <a:rPr lang="en-US" altLang="zh-CN" sz="2400" dirty="0">
                <a:solidFill>
                  <a:srgbClr val="000000"/>
                </a:solidFill>
              </a:rPr>
              <a:t>19</a:t>
            </a:r>
            <a:r>
              <a:rPr lang="zh-CN" altLang="en-US" sz="2400" dirty="0">
                <a:solidFill>
                  <a:srgbClr val="000000"/>
                </a:solidFill>
              </a:rPr>
              <a:t>*</a:t>
            </a:r>
            <a:r>
              <a:rPr lang="en-US" altLang="zh-CN" sz="2400" dirty="0">
                <a:solidFill>
                  <a:srgbClr val="000000"/>
                </a:solidFill>
              </a:rPr>
              <a:t>19</a:t>
            </a:r>
            <a:r>
              <a:rPr lang="zh-CN" altLang="en-US" sz="2400" dirty="0">
                <a:solidFill>
                  <a:srgbClr val="000000"/>
                </a:solidFill>
              </a:rPr>
              <a:t>的棋盘图像得到当前棋盘上所有棋子位置的表征，从而评估当前棋局。</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2" name="图片 4"/>
          <p:cNvPicPr>
            <a:picLocks noChangeAspect="1"/>
          </p:cNvPicPr>
          <p:nvPr/>
        </p:nvPicPr>
        <p:blipFill>
          <a:blip r:embed="rId2"/>
          <a:stretch>
            <a:fillRect/>
          </a:stretch>
        </p:blipFill>
        <p:spPr>
          <a:xfrm>
            <a:off x="228600" y="2057400"/>
            <a:ext cx="5843910" cy="3886200"/>
          </a:xfrm>
          <a:prstGeom prst="rect">
            <a:avLst/>
          </a:prstGeom>
        </p:spPr>
      </p:pic>
      <p:sp>
        <p:nvSpPr>
          <p:cNvPr id="1048729" name="标题 1"/>
          <p:cNvSpPr>
            <a:spLocks noGrp="1"/>
          </p:cNvSpPr>
          <p:nvPr>
            <p:ph type="title"/>
          </p:nvPr>
        </p:nvSpPr>
        <p:spPr/>
        <p:txBody>
          <a:bodyPr/>
          <a:lstStyle/>
          <a:p>
            <a:r>
              <a:rPr lang="en-US" altLang="zh-CN" dirty="0"/>
              <a:t>Deep Dream</a:t>
            </a:r>
            <a:endParaRPr lang="zh-CN" altLang="en-US" dirty="0"/>
          </a:p>
        </p:txBody>
      </p:sp>
      <p:pic>
        <p:nvPicPr>
          <p:cNvPr id="2097213" name="图片 3"/>
          <p:cNvPicPr>
            <a:picLocks noChangeAspect="1"/>
          </p:cNvPicPr>
          <p:nvPr/>
        </p:nvPicPr>
        <p:blipFill>
          <a:blip r:embed="rId3"/>
          <a:stretch>
            <a:fillRect/>
          </a:stretch>
        </p:blipFill>
        <p:spPr>
          <a:xfrm>
            <a:off x="6172200" y="2057400"/>
            <a:ext cx="5852159" cy="3886200"/>
          </a:xfrm>
          <a:prstGeom prst="rect">
            <a:avLst/>
          </a:prstGeom>
        </p:spPr>
      </p:pic>
      <p:sp>
        <p:nvSpPr>
          <p:cNvPr id="5" name="矩形 5">
            <a:extLst>
              <a:ext uri="{FF2B5EF4-FFF2-40B4-BE49-F238E27FC236}">
                <a16:creationId xmlns:a16="http://schemas.microsoft.com/office/drawing/2014/main" id="{1B2F45D0-1B44-D4C7-5BED-E42D7ED7052E}"/>
              </a:ext>
            </a:extLst>
          </p:cNvPr>
          <p:cNvSpPr/>
          <p:nvPr/>
        </p:nvSpPr>
        <p:spPr>
          <a:xfrm>
            <a:off x="533400" y="1143000"/>
            <a:ext cx="11277600" cy="830997"/>
          </a:xfrm>
          <a:prstGeom prst="rect">
            <a:avLst/>
          </a:prstGeom>
        </p:spPr>
        <p:txBody>
          <a:bodyPr wrap="square">
            <a:spAutoFit/>
          </a:bodyPr>
          <a:lstStyle/>
          <a:p>
            <a:r>
              <a:rPr lang="zh-CN" altLang="en-US" sz="2400" dirty="0">
                <a:solidFill>
                  <a:srgbClr val="000000"/>
                </a:solidFill>
              </a:rPr>
              <a:t>谷歌开发的算法，当初只是设计出来帮助研究人员了解每层神经网络在一个给定的图像中到底“看”到了什么。后来，这个算法演化成了一种迷幻抽象的艺术形式。</a:t>
            </a:r>
          </a:p>
        </p:txBody>
      </p:sp>
      <p:sp>
        <p:nvSpPr>
          <p:cNvPr id="6" name="矩形 5">
            <a:extLst>
              <a:ext uri="{FF2B5EF4-FFF2-40B4-BE49-F238E27FC236}">
                <a16:creationId xmlns:a16="http://schemas.microsoft.com/office/drawing/2014/main" id="{77CE649D-DD6F-8E76-ADDF-81C7DE055308}"/>
              </a:ext>
            </a:extLst>
          </p:cNvPr>
          <p:cNvSpPr/>
          <p:nvPr/>
        </p:nvSpPr>
        <p:spPr>
          <a:xfrm>
            <a:off x="228600" y="5943600"/>
            <a:ext cx="5029200" cy="461665"/>
          </a:xfrm>
          <a:prstGeom prst="rect">
            <a:avLst/>
          </a:prstGeom>
        </p:spPr>
        <p:txBody>
          <a:bodyPr wrap="square">
            <a:spAutoFit/>
          </a:bodyPr>
          <a:lstStyle/>
          <a:p>
            <a:r>
              <a:rPr lang="en-US" altLang="zh-CN" sz="2400" dirty="0">
                <a:solidFill>
                  <a:srgbClr val="000000"/>
                </a:solidFill>
              </a:rPr>
              <a:t>https://deepdreamgenerator.com/</a:t>
            </a:r>
            <a:endParaRPr lang="zh-CN" altLang="en-US" sz="24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标题 1"/>
          <p:cNvSpPr>
            <a:spLocks noGrp="1"/>
          </p:cNvSpPr>
          <p:nvPr>
            <p:ph type="title"/>
          </p:nvPr>
        </p:nvSpPr>
        <p:spPr/>
        <p:txBody>
          <a:bodyPr/>
          <a:lstStyle/>
          <a:p>
            <a:r>
              <a:rPr lang="zh-CN" altLang="en-US" dirty="0"/>
              <a:t>卷积的变种</a:t>
            </a:r>
          </a:p>
        </p:txBody>
      </p:sp>
      <p:sp>
        <p:nvSpPr>
          <p:cNvPr id="1048629" name="内容占位符 2"/>
          <p:cNvSpPr>
            <a:spLocks noGrp="1"/>
          </p:cNvSpPr>
          <p:nvPr>
            <p:ph idx="1"/>
          </p:nvPr>
        </p:nvSpPr>
        <p:spPr/>
        <p:txBody>
          <a:bodyPr/>
          <a:lstStyle/>
          <a:p>
            <a:pPr>
              <a:spcBef>
                <a:spcPts val="0"/>
              </a:spcBef>
              <a:spcAft>
                <a:spcPts val="1200"/>
              </a:spcAft>
            </a:pPr>
            <a:r>
              <a:rPr lang="zh-CN" altLang="en-US" sz="2800" dirty="0">
                <a:solidFill>
                  <a:srgbClr val="000000"/>
                </a:solidFill>
              </a:rPr>
              <a:t>在卷积的标准定义基础上，还可以引入卷积核的</a:t>
            </a:r>
            <a:r>
              <a:rPr lang="zh-CN" altLang="en-US" sz="2800" b="1" dirty="0"/>
              <a:t>滑动步长</a:t>
            </a:r>
            <a:r>
              <a:rPr lang="zh-CN" altLang="en-US" sz="2800" dirty="0">
                <a:solidFill>
                  <a:srgbClr val="000000"/>
                </a:solidFill>
              </a:rPr>
              <a:t>和</a:t>
            </a:r>
            <a:r>
              <a:rPr lang="zh-CN" altLang="en-US" sz="2800" b="1" dirty="0"/>
              <a:t>零填充</a:t>
            </a:r>
            <a:r>
              <a:rPr lang="zh-CN" altLang="en-US" sz="2800" dirty="0">
                <a:solidFill>
                  <a:srgbClr val="000000"/>
                </a:solidFill>
              </a:rPr>
              <a:t>来增加卷积的多样性，可以更灵活地进行特征提取。</a:t>
            </a:r>
            <a:endParaRPr lang="en-US" altLang="zh-CN" sz="2800" dirty="0">
              <a:solidFill>
                <a:srgbClr val="000000"/>
              </a:solidFill>
            </a:endParaRPr>
          </a:p>
          <a:p>
            <a:pPr>
              <a:spcBef>
                <a:spcPts val="0"/>
              </a:spcBef>
              <a:spcAft>
                <a:spcPts val="1200"/>
              </a:spcAft>
            </a:pPr>
            <a:r>
              <a:rPr lang="zh-CN" altLang="en-US" sz="2800" dirty="0">
                <a:solidFill>
                  <a:srgbClr val="000000"/>
                </a:solidFill>
              </a:rPr>
              <a:t>步长（</a:t>
            </a:r>
            <a:r>
              <a:rPr lang="en-US" altLang="zh-CN" sz="2800" dirty="0">
                <a:solidFill>
                  <a:srgbClr val="000000"/>
                </a:solidFill>
              </a:rPr>
              <a:t>Stride</a:t>
            </a:r>
            <a:r>
              <a:rPr lang="zh-CN" altLang="en-US" sz="2800" dirty="0">
                <a:solidFill>
                  <a:srgbClr val="000000"/>
                </a:solidFill>
              </a:rPr>
              <a:t>）指卷积核在滑动时的时间间隔</a:t>
            </a:r>
            <a:endParaRPr lang="en-US" altLang="zh-CN" sz="2800" dirty="0">
              <a:solidFill>
                <a:srgbClr val="000000"/>
              </a:solidFill>
            </a:endParaRPr>
          </a:p>
          <a:p>
            <a:pPr>
              <a:spcBef>
                <a:spcPts val="0"/>
              </a:spcBef>
              <a:spcAft>
                <a:spcPts val="1200"/>
              </a:spcAft>
            </a:pPr>
            <a:r>
              <a:rPr lang="zh-CN" altLang="en-US" sz="2800" dirty="0">
                <a:solidFill>
                  <a:srgbClr val="000000"/>
                </a:solidFill>
              </a:rPr>
              <a:t>零填充（</a:t>
            </a:r>
            <a:r>
              <a:rPr lang="en-US" altLang="zh-CN" sz="2800" dirty="0">
                <a:solidFill>
                  <a:srgbClr val="000000"/>
                </a:solidFill>
              </a:rPr>
              <a:t>Zero Padding</a:t>
            </a:r>
            <a:r>
              <a:rPr lang="zh-CN" altLang="en-US" sz="2800" dirty="0">
                <a:solidFill>
                  <a:srgbClr val="000000"/>
                </a:solidFill>
              </a:rPr>
              <a:t>）指在输入向量两端进行补零。</a:t>
            </a:r>
          </a:p>
        </p:txBody>
      </p:sp>
      <p:pic>
        <p:nvPicPr>
          <p:cNvPr id="2097157" name="图片 5"/>
          <p:cNvPicPr>
            <a:picLocks noChangeAspect="1"/>
          </p:cNvPicPr>
          <p:nvPr/>
        </p:nvPicPr>
        <p:blipFill>
          <a:blip r:embed="rId2"/>
          <a:stretch>
            <a:fillRect/>
          </a:stretch>
        </p:blipFill>
        <p:spPr>
          <a:xfrm>
            <a:off x="1278996" y="3124200"/>
            <a:ext cx="9634008" cy="3099412"/>
          </a:xfrm>
          <a:prstGeom prst="rect">
            <a:avLst/>
          </a:prstGeom>
        </p:spPr>
      </p:pic>
      <p:sp>
        <p:nvSpPr>
          <p:cNvPr id="2" name="箭头: 右 1">
            <a:extLst>
              <a:ext uri="{FF2B5EF4-FFF2-40B4-BE49-F238E27FC236}">
                <a16:creationId xmlns:a16="http://schemas.microsoft.com/office/drawing/2014/main" id="{620586BA-DBF1-44A4-9812-8BF802CDE744}"/>
              </a:ext>
            </a:extLst>
          </p:cNvPr>
          <p:cNvSpPr/>
          <p:nvPr/>
        </p:nvSpPr>
        <p:spPr>
          <a:xfrm rot="18038724">
            <a:off x="1833467" y="5435911"/>
            <a:ext cx="360000" cy="216000"/>
          </a:xfrm>
          <a:prstGeom prst="rightArrow">
            <a:avLst/>
          </a:prstGeom>
          <a:solidFill>
            <a:srgbClr val="7030A0"/>
          </a:solidFill>
        </p:spPr>
        <p:txBody>
          <a:bodyPr wrap="none" rtlCol="0" anchor="ctr">
            <a:spAutoFit/>
          </a:bodyPr>
          <a:lstStyle/>
          <a:p>
            <a:pPr algn="ctr"/>
            <a:endParaRPr lang="en-US" sz="2400" dirty="0"/>
          </a:p>
        </p:txBody>
      </p:sp>
      <p:sp>
        <p:nvSpPr>
          <p:cNvPr id="6" name="箭头: 右 5">
            <a:extLst>
              <a:ext uri="{FF2B5EF4-FFF2-40B4-BE49-F238E27FC236}">
                <a16:creationId xmlns:a16="http://schemas.microsoft.com/office/drawing/2014/main" id="{210F6953-0E26-442F-ADD7-E39E29355B5B}"/>
              </a:ext>
            </a:extLst>
          </p:cNvPr>
          <p:cNvSpPr/>
          <p:nvPr/>
        </p:nvSpPr>
        <p:spPr>
          <a:xfrm rot="18038724">
            <a:off x="3052667" y="5435910"/>
            <a:ext cx="360000" cy="216000"/>
          </a:xfrm>
          <a:prstGeom prst="rightArrow">
            <a:avLst/>
          </a:prstGeom>
          <a:solidFill>
            <a:srgbClr val="7030A0"/>
          </a:solidFill>
        </p:spPr>
        <p:txBody>
          <a:bodyPr wrap="none" rtlCol="0" anchor="ctr">
            <a:spAutoFit/>
          </a:bodyPr>
          <a:lstStyle/>
          <a:p>
            <a:pPr algn="ctr"/>
            <a:endParaRPr lang="en-US" sz="2400" dirty="0"/>
          </a:p>
        </p:txBody>
      </p:sp>
      <p:sp>
        <p:nvSpPr>
          <p:cNvPr id="7" name="箭头: 右 6">
            <a:extLst>
              <a:ext uri="{FF2B5EF4-FFF2-40B4-BE49-F238E27FC236}">
                <a16:creationId xmlns:a16="http://schemas.microsoft.com/office/drawing/2014/main" id="{8423E012-F4F4-48C8-877A-2FF0EB1E6DAE}"/>
              </a:ext>
            </a:extLst>
          </p:cNvPr>
          <p:cNvSpPr/>
          <p:nvPr/>
        </p:nvSpPr>
        <p:spPr>
          <a:xfrm rot="18038724">
            <a:off x="4104519" y="5435911"/>
            <a:ext cx="360000" cy="216000"/>
          </a:xfrm>
          <a:prstGeom prst="rightArrow">
            <a:avLst/>
          </a:prstGeom>
          <a:solidFill>
            <a:srgbClr val="7030A0"/>
          </a:solidFill>
        </p:spPr>
        <p:txBody>
          <a:bodyPr wrap="none" rtlCol="0" anchor="ctr">
            <a:spAutoFit/>
          </a:bodyPr>
          <a:lstStyle/>
          <a:p>
            <a:pPr algn="ctr"/>
            <a:endParaRPr lang="en-US" sz="2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2" name="标题 1"/>
          <p:cNvSpPr>
            <a:spLocks noGrp="1"/>
          </p:cNvSpPr>
          <p:nvPr>
            <p:ph type="title"/>
          </p:nvPr>
        </p:nvSpPr>
        <p:spPr/>
        <p:txBody>
          <a:bodyPr/>
          <a:lstStyle/>
          <a:p>
            <a:r>
              <a:rPr lang="zh-CN" altLang="en-US"/>
              <a:t>课后作业</a:t>
            </a:r>
            <a:endParaRPr lang="zh-CN" altLang="en-US" dirty="0"/>
          </a:p>
        </p:txBody>
      </p:sp>
      <p:sp>
        <p:nvSpPr>
          <p:cNvPr id="1048733" name="内容占位符 2"/>
          <p:cNvSpPr>
            <a:spLocks noGrp="1"/>
          </p:cNvSpPr>
          <p:nvPr>
            <p:ph idx="1"/>
          </p:nvPr>
        </p:nvSpPr>
        <p:spPr/>
        <p:txBody>
          <a:bodyPr/>
          <a:lstStyle/>
          <a:p>
            <a:r>
              <a:rPr lang="zh-CN" altLang="en-US" dirty="0"/>
              <a:t>编程练习</a:t>
            </a:r>
            <a:endParaRPr lang="en-US" altLang="zh-CN" dirty="0"/>
          </a:p>
          <a:p>
            <a:pPr lvl="1"/>
            <a:r>
              <a:rPr lang="en-US" altLang="zh-CN" dirty="0">
                <a:hlinkClick r:id="rId2"/>
              </a:rPr>
              <a:t>https://github.com/nndl/exercise/</a:t>
            </a:r>
            <a:endParaRPr lang="en-US" altLang="zh-CN" dirty="0"/>
          </a:p>
          <a:p>
            <a:pPr lvl="1"/>
            <a:r>
              <a:rPr lang="en-US" altLang="zh-CN" dirty="0">
                <a:hlinkClick r:id="rId3" tooltip="chap5_CNN"/>
              </a:rPr>
              <a:t>chap5_CNN</a:t>
            </a:r>
            <a:endParaRPr lang="en-US" altLang="zh-CN" dirty="0"/>
          </a:p>
          <a:p>
            <a:pPr marL="154484" lvl="1" indent="0">
              <a:buNone/>
            </a:pPr>
            <a:r>
              <a:rPr lang="en-US" altLang="zh-CN" dirty="0"/>
              <a:t>  https://github.com/nndl/exercise/tree/master/chap5_CNN</a:t>
            </a:r>
          </a:p>
          <a:p>
            <a:pPr lvl="1"/>
            <a:r>
              <a:rPr lang="zh-CN" altLang="en-US" dirty="0"/>
              <a:t>图像分类</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矩形 2"/>
          <p:cNvSpPr/>
          <p:nvPr/>
        </p:nvSpPr>
        <p:spPr>
          <a:xfrm>
            <a:off x="5257800" y="2895600"/>
            <a:ext cx="1555234" cy="646331"/>
          </a:xfrm>
          <a:prstGeom prst="rect">
            <a:avLst/>
          </a:prstGeom>
        </p:spPr>
        <p:txBody>
          <a:bodyPr wrap="none">
            <a:spAutoFit/>
          </a:bodyPr>
          <a:lstStyle/>
          <a:p>
            <a:r>
              <a:rPr lang="zh-CN" altLang="en-US" sz="3600" dirty="0">
                <a:latin typeface="华文楷体" panose="02010600040101010101" pitchFamily="2" charset="-122"/>
                <a:ea typeface="华文楷体" panose="02010600040101010101" pitchFamily="2" charset="-122"/>
              </a:rPr>
              <a:t>谢  谢 </a:t>
            </a:r>
            <a:r>
              <a:rPr lang="en-US" altLang="zh-CN" sz="3600" dirty="0">
                <a:latin typeface="华文楷体" panose="02010600040101010101" pitchFamily="2" charset="-122"/>
                <a:ea typeface="华文楷体" panose="02010600040101010101" pitchFamily="2" charset="-122"/>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标题 1"/>
          <p:cNvSpPr>
            <a:spLocks noGrp="1"/>
          </p:cNvSpPr>
          <p:nvPr>
            <p:ph type="title"/>
          </p:nvPr>
        </p:nvSpPr>
        <p:spPr/>
        <p:txBody>
          <a:bodyPr/>
          <a:lstStyle/>
          <a:p>
            <a:r>
              <a:rPr lang="zh-CN" altLang="en-US" dirty="0"/>
              <a:t>卷积类型</a:t>
            </a:r>
          </a:p>
        </p:txBody>
      </p:sp>
      <mc:AlternateContent xmlns:mc="http://schemas.openxmlformats.org/markup-compatibility/2006" xmlns:a14="http://schemas.microsoft.com/office/drawing/2010/main">
        <mc:Choice Requires="a14">
          <p:sp>
            <p:nvSpPr>
              <p:cNvPr id="1048631" name="内容占位符 2"/>
              <p:cNvSpPr>
                <a:spLocks noGrp="1"/>
              </p:cNvSpPr>
              <p:nvPr>
                <p:ph idx="1"/>
              </p:nvPr>
            </p:nvSpPr>
            <p:spPr>
              <a:xfrm>
                <a:off x="381000" y="990600"/>
                <a:ext cx="11811000" cy="5410200"/>
              </a:xfrm>
            </p:spPr>
            <p:txBody>
              <a:bodyPr/>
              <a:lstStyle/>
              <a:p>
                <a:r>
                  <a:rPr lang="zh-CN" altLang="en-US" sz="2800" dirty="0">
                    <a:solidFill>
                      <a:srgbClr val="000000"/>
                    </a:solidFill>
                  </a:rPr>
                  <a:t>一维卷积：假设输入序列长度为</a:t>
                </a:r>
                <a14:m>
                  <m:oMath xmlns:m="http://schemas.openxmlformats.org/officeDocument/2006/math">
                    <m:r>
                      <a:rPr lang="en-US" altLang="zh-CN" sz="2800" b="0" i="1" smtClean="0">
                        <a:solidFill>
                          <a:srgbClr val="000000"/>
                        </a:solidFill>
                        <a:latin typeface="Cambria Math" panose="02040503050406030204" pitchFamily="18" charset="0"/>
                      </a:rPr>
                      <m:t>𝑀</m:t>
                    </m:r>
                  </m:oMath>
                </a14:m>
                <a:r>
                  <a:rPr lang="zh-CN" altLang="en-US" sz="2800" dirty="0">
                    <a:solidFill>
                      <a:srgbClr val="000000"/>
                    </a:solidFill>
                  </a:rPr>
                  <a:t>，卷积大小为</a:t>
                </a:r>
                <a14:m>
                  <m:oMath xmlns:m="http://schemas.openxmlformats.org/officeDocument/2006/math">
                    <m:r>
                      <a:rPr lang="en-US" altLang="zh-CN" sz="2800" b="0" i="1" smtClean="0">
                        <a:solidFill>
                          <a:srgbClr val="000000"/>
                        </a:solidFill>
                        <a:latin typeface="Cambria Math" panose="02040503050406030204" pitchFamily="18" charset="0"/>
                      </a:rPr>
                      <m:t>𝐾</m:t>
                    </m:r>
                  </m:oMath>
                </a14:m>
                <a:r>
                  <a:rPr lang="zh-CN" altLang="en-US" sz="2800" dirty="0">
                    <a:solidFill>
                      <a:srgbClr val="000000"/>
                    </a:solidFill>
                  </a:rPr>
                  <a:t>，步长为</a:t>
                </a:r>
                <a14:m>
                  <m:oMath xmlns:m="http://schemas.openxmlformats.org/officeDocument/2006/math">
                    <m:r>
                      <a:rPr lang="en-US" altLang="zh-CN" sz="2800" b="0" i="1" smtClean="0">
                        <a:solidFill>
                          <a:srgbClr val="000000"/>
                        </a:solidFill>
                        <a:latin typeface="Cambria Math" panose="02040503050406030204" pitchFamily="18" charset="0"/>
                      </a:rPr>
                      <m:t>𝑆</m:t>
                    </m:r>
                  </m:oMath>
                </a14:m>
                <a:r>
                  <a:rPr lang="zh-CN" altLang="en-US" sz="2800" dirty="0">
                    <a:solidFill>
                      <a:srgbClr val="000000"/>
                    </a:solidFill>
                  </a:rPr>
                  <a:t>，在输入两端各填补</a:t>
                </a:r>
                <a14:m>
                  <m:oMath xmlns:m="http://schemas.openxmlformats.org/officeDocument/2006/math">
                    <m:r>
                      <a:rPr lang="en-US" altLang="zh-CN" sz="2800" b="0" i="1" smtClean="0">
                        <a:solidFill>
                          <a:srgbClr val="000000"/>
                        </a:solidFill>
                        <a:latin typeface="Cambria Math" panose="02040503050406030204" pitchFamily="18" charset="0"/>
                      </a:rPr>
                      <m:t>𝑃</m:t>
                    </m:r>
                    <m:r>
                      <a:rPr lang="zh-CN" altLang="en-US" sz="2800" i="1">
                        <a:solidFill>
                          <a:srgbClr val="000000"/>
                        </a:solidFill>
                        <a:latin typeface="Cambria Math" panose="02040503050406030204" pitchFamily="18" charset="0"/>
                      </a:rPr>
                      <m:t>个</m:t>
                    </m:r>
                  </m:oMath>
                </a14:m>
                <a:r>
                  <a:rPr lang="en-US" altLang="zh-CN" sz="2800" dirty="0">
                    <a:solidFill>
                      <a:srgbClr val="000000"/>
                    </a:solidFill>
                  </a:rPr>
                  <a:t>0</a:t>
                </a:r>
                <a:r>
                  <a:rPr lang="zh-CN" altLang="en-US" sz="2800" dirty="0">
                    <a:solidFill>
                      <a:srgbClr val="000000"/>
                    </a:solidFill>
                  </a:rPr>
                  <a:t>，那么卷积后的序列长度为</a:t>
                </a:r>
                <a14:m>
                  <m:oMath xmlns:m="http://schemas.openxmlformats.org/officeDocument/2006/math">
                    <m:f>
                      <m:fPr>
                        <m:ctrlPr>
                          <a:rPr lang="en-US" altLang="zh-CN" sz="280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𝑀</m:t>
                        </m:r>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𝐾</m:t>
                        </m:r>
                        <m:r>
                          <a:rPr lang="en-US" altLang="zh-CN" sz="2800" b="0" i="1" smtClean="0">
                            <a:solidFill>
                              <a:srgbClr val="C00000"/>
                            </a:solidFill>
                            <a:latin typeface="Cambria Math" panose="02040503050406030204" pitchFamily="18" charset="0"/>
                          </a:rPr>
                          <m:t>+2</m:t>
                        </m:r>
                        <m:r>
                          <a:rPr lang="en-US" altLang="zh-CN" sz="2800" b="0" i="1" smtClean="0">
                            <a:solidFill>
                              <a:srgbClr val="C00000"/>
                            </a:solidFill>
                            <a:latin typeface="Cambria Math" panose="02040503050406030204" pitchFamily="18" charset="0"/>
                          </a:rPr>
                          <m:t>𝑃</m:t>
                        </m:r>
                      </m:num>
                      <m:den>
                        <m:r>
                          <a:rPr lang="en-US" altLang="zh-CN" sz="2800" b="0" i="1" smtClean="0">
                            <a:solidFill>
                              <a:srgbClr val="C00000"/>
                            </a:solidFill>
                            <a:latin typeface="Cambria Math" panose="02040503050406030204" pitchFamily="18" charset="0"/>
                          </a:rPr>
                          <m:t>𝑆</m:t>
                        </m:r>
                      </m:den>
                    </m:f>
                    <m:r>
                      <a:rPr lang="en-US" altLang="zh-CN" sz="2800" b="0" i="1" smtClean="0">
                        <a:solidFill>
                          <a:srgbClr val="C00000"/>
                        </a:solidFill>
                        <a:latin typeface="Cambria Math" panose="02040503050406030204" pitchFamily="18" charset="0"/>
                      </a:rPr>
                      <m:t>+1</m:t>
                    </m:r>
                  </m:oMath>
                </a14:m>
                <a:r>
                  <a:rPr lang="zh-CN" altLang="en-US" sz="2800" dirty="0">
                    <a:solidFill>
                      <a:srgbClr val="C00000"/>
                    </a:solidFill>
                  </a:rPr>
                  <a:t>（向下取整）</a:t>
                </a:r>
                <a:endParaRPr lang="en-US" altLang="zh-CN" sz="2800" dirty="0">
                  <a:solidFill>
                    <a:srgbClr val="C00000"/>
                  </a:solidFill>
                </a:endParaRPr>
              </a:p>
              <a:p>
                <a:r>
                  <a:rPr lang="zh-CN" altLang="en-US" sz="2800" dirty="0">
                    <a:solidFill>
                      <a:srgbClr val="000000"/>
                    </a:solidFill>
                  </a:rPr>
                  <a:t>二维卷积：假设输入矩阵为</a:t>
                </a:r>
                <a14:m>
                  <m:oMath xmlns:m="http://schemas.openxmlformats.org/officeDocument/2006/math">
                    <m:r>
                      <a:rPr lang="en-US" altLang="zh-CN" sz="2800" b="0" i="1" smtClean="0">
                        <a:solidFill>
                          <a:srgbClr val="000000"/>
                        </a:solidFill>
                        <a:latin typeface="Cambria Math" panose="02040503050406030204" pitchFamily="18" charset="0"/>
                      </a:rPr>
                      <m:t>𝑊</m:t>
                    </m:r>
                    <m:r>
                      <a:rPr lang="en-US" altLang="zh-CN" sz="2800" b="0" i="1" smtClean="0">
                        <a:solidFill>
                          <a:srgbClr val="000000"/>
                        </a:solidFill>
                        <a:latin typeface="Cambria Math" panose="02040503050406030204" pitchFamily="18" charset="0"/>
                        <a:ea typeface="Cambria Math" panose="02040503050406030204" pitchFamily="18" charset="0"/>
                      </a:rPr>
                      <m:t>×</m:t>
                    </m:r>
                    <m:r>
                      <a:rPr lang="en-US" altLang="zh-CN" sz="2800" b="0" i="1" smtClean="0">
                        <a:solidFill>
                          <a:srgbClr val="000000"/>
                        </a:solidFill>
                        <a:latin typeface="Cambria Math" panose="02040503050406030204" pitchFamily="18" charset="0"/>
                        <a:ea typeface="Cambria Math" panose="02040503050406030204" pitchFamily="18" charset="0"/>
                      </a:rPr>
                      <m:t>𝐻</m:t>
                    </m:r>
                  </m:oMath>
                </a14:m>
                <a:r>
                  <a:rPr lang="zh-CN" altLang="en-US" sz="2800" dirty="0">
                    <a:solidFill>
                      <a:srgbClr val="000000"/>
                    </a:solidFill>
                  </a:rPr>
                  <a:t>，卷积核大小为</a:t>
                </a:r>
                <a14:m>
                  <m:oMath xmlns:m="http://schemas.openxmlformats.org/officeDocument/2006/math">
                    <m:r>
                      <a:rPr lang="en-US" altLang="zh-CN" sz="2800" i="1">
                        <a:solidFill>
                          <a:srgbClr val="000000"/>
                        </a:solidFill>
                        <a:latin typeface="Cambria Math" panose="02040503050406030204" pitchFamily="18" charset="0"/>
                        <a:ea typeface="Cambria Math" panose="02040503050406030204" pitchFamily="18" charset="0"/>
                      </a:rPr>
                      <m:t>𝐾</m:t>
                    </m:r>
                    <m:r>
                      <a:rPr lang="en-US" altLang="zh-CN" sz="2800" i="1">
                        <a:solidFill>
                          <a:srgbClr val="000000"/>
                        </a:solidFill>
                        <a:latin typeface="Cambria Math" panose="02040503050406030204" pitchFamily="18" charset="0"/>
                        <a:ea typeface="Cambria Math" panose="02040503050406030204" pitchFamily="18" charset="0"/>
                      </a:rPr>
                      <m:t>×</m:t>
                    </m:r>
                    <m:r>
                      <a:rPr lang="en-US" altLang="zh-CN" sz="2800" b="0" i="1" smtClean="0">
                        <a:solidFill>
                          <a:srgbClr val="000000"/>
                        </a:solidFill>
                        <a:latin typeface="Cambria Math" panose="02040503050406030204" pitchFamily="18" charset="0"/>
                        <a:ea typeface="Cambria Math" panose="02040503050406030204" pitchFamily="18" charset="0"/>
                      </a:rPr>
                      <m:t>𝐾</m:t>
                    </m:r>
                    <m:r>
                      <a:rPr lang="en-US" altLang="zh-CN" sz="2800" i="1">
                        <a:solidFill>
                          <a:srgbClr val="000000"/>
                        </a:solidFill>
                        <a:latin typeface="Cambria Math" panose="02040503050406030204" pitchFamily="18" charset="0"/>
                        <a:ea typeface="Cambria Math" panose="02040503050406030204" pitchFamily="18" charset="0"/>
                      </a:rPr>
                      <m:t> </m:t>
                    </m:r>
                  </m:oMath>
                </a14:m>
                <a:r>
                  <a:rPr lang="zh-CN" altLang="en-US" sz="2800" dirty="0">
                    <a:solidFill>
                      <a:srgbClr val="000000"/>
                    </a:solidFill>
                  </a:rPr>
                  <a:t>，步长为</a:t>
                </a:r>
                <a14:m>
                  <m:oMath xmlns:m="http://schemas.openxmlformats.org/officeDocument/2006/math">
                    <m:r>
                      <a:rPr lang="en-US" altLang="zh-CN" sz="2800" i="1">
                        <a:solidFill>
                          <a:srgbClr val="000000"/>
                        </a:solidFill>
                        <a:latin typeface="Cambria Math" panose="02040503050406030204" pitchFamily="18" charset="0"/>
                      </a:rPr>
                      <m:t>𝑆</m:t>
                    </m:r>
                    <m:r>
                      <a:rPr lang="en-US" altLang="zh-CN" sz="2800" i="1">
                        <a:solidFill>
                          <a:srgbClr val="000000"/>
                        </a:solidFill>
                        <a:latin typeface="Cambria Math" panose="02040503050406030204" pitchFamily="18" charset="0"/>
                      </a:rPr>
                      <m:t> </m:t>
                    </m:r>
                  </m:oMath>
                </a14:m>
                <a:r>
                  <a:rPr lang="zh-CN" altLang="en-US" sz="2800" dirty="0">
                    <a:solidFill>
                      <a:srgbClr val="000000"/>
                    </a:solidFill>
                  </a:rPr>
                  <a:t>，在矩阵四周各填补</a:t>
                </a:r>
                <a14:m>
                  <m:oMath xmlns:m="http://schemas.openxmlformats.org/officeDocument/2006/math">
                    <m:r>
                      <a:rPr lang="en-US" altLang="zh-CN" sz="2800" i="1">
                        <a:solidFill>
                          <a:srgbClr val="000000"/>
                        </a:solidFill>
                        <a:latin typeface="Cambria Math" panose="02040503050406030204" pitchFamily="18" charset="0"/>
                      </a:rPr>
                      <m:t>𝑃</m:t>
                    </m:r>
                    <m:r>
                      <a:rPr lang="zh-CN" altLang="en-US" sz="2800" i="1" smtClean="0">
                        <a:solidFill>
                          <a:srgbClr val="000000"/>
                        </a:solidFill>
                        <a:latin typeface="Cambria Math" panose="02040503050406030204" pitchFamily="18" charset="0"/>
                      </a:rPr>
                      <m:t>圈</m:t>
                    </m:r>
                  </m:oMath>
                </a14:m>
                <a:r>
                  <a:rPr lang="en-US" altLang="zh-CN" sz="2800" dirty="0">
                    <a:solidFill>
                      <a:srgbClr val="000000"/>
                    </a:solidFill>
                  </a:rPr>
                  <a:t>0</a:t>
                </a:r>
                <a:r>
                  <a:rPr lang="zh-CN" altLang="en-US" sz="2800" dirty="0">
                    <a:solidFill>
                      <a:srgbClr val="000000"/>
                    </a:solidFill>
                  </a:rPr>
                  <a:t>，那么卷积后输出矩阵为</a:t>
                </a:r>
                <a:r>
                  <a:rPr lang="en-US" altLang="zh-CN" sz="2800" dirty="0"/>
                  <a:t>(</a:t>
                </a:r>
                <a:r>
                  <a:rPr lang="en-US" altLang="zh-CN" sz="2800" dirty="0">
                    <a:solidFill>
                      <a:srgbClr val="C00000"/>
                    </a:solidFill>
                  </a:rPr>
                  <a:t> </a:t>
                </a:r>
                <a14:m>
                  <m:oMath xmlns:m="http://schemas.openxmlformats.org/officeDocument/2006/math">
                    <m:f>
                      <m:fPr>
                        <m:ctrlPr>
                          <a:rPr lang="en-US" altLang="zh-CN" sz="2800" i="1">
                            <a:solidFill>
                              <a:srgbClr val="C00000"/>
                            </a:solidFill>
                            <a:latin typeface="Cambria Math" panose="02040503050406030204" pitchFamily="18" charset="0"/>
                          </a:rPr>
                        </m:ctrlPr>
                      </m:fPr>
                      <m:num>
                        <m:r>
                          <a:rPr lang="en-US" altLang="zh-CN" sz="2800" i="1">
                            <a:solidFill>
                              <a:srgbClr val="C00000"/>
                            </a:solidFill>
                            <a:latin typeface="Cambria Math" panose="02040503050406030204" pitchFamily="18" charset="0"/>
                          </a:rPr>
                          <m:t>𝑊</m:t>
                        </m:r>
                        <m:r>
                          <a:rPr lang="en-US" altLang="zh-CN" sz="2800" i="1">
                            <a:solidFill>
                              <a:srgbClr val="C00000"/>
                            </a:solidFill>
                            <a:latin typeface="Cambria Math" panose="02040503050406030204" pitchFamily="18" charset="0"/>
                          </a:rPr>
                          <m:t>−</m:t>
                        </m:r>
                        <m:r>
                          <a:rPr lang="en-US" altLang="zh-CN" sz="2800" i="1">
                            <a:solidFill>
                              <a:srgbClr val="C00000"/>
                            </a:solidFill>
                            <a:latin typeface="Cambria Math" panose="02040503050406030204" pitchFamily="18" charset="0"/>
                          </a:rPr>
                          <m:t>𝐾</m:t>
                        </m:r>
                        <m:r>
                          <a:rPr lang="en-US" altLang="zh-CN" sz="2800" i="1">
                            <a:solidFill>
                              <a:srgbClr val="C00000"/>
                            </a:solidFill>
                            <a:latin typeface="Cambria Math" panose="02040503050406030204" pitchFamily="18" charset="0"/>
                          </a:rPr>
                          <m:t>+2</m:t>
                        </m:r>
                        <m:r>
                          <a:rPr lang="en-US" altLang="zh-CN" sz="2800" i="1">
                            <a:solidFill>
                              <a:srgbClr val="C00000"/>
                            </a:solidFill>
                            <a:latin typeface="Cambria Math" panose="02040503050406030204" pitchFamily="18" charset="0"/>
                          </a:rPr>
                          <m:t>𝑃</m:t>
                        </m:r>
                      </m:num>
                      <m:den>
                        <m:r>
                          <a:rPr lang="en-US" altLang="zh-CN" sz="2800" i="1">
                            <a:solidFill>
                              <a:srgbClr val="C00000"/>
                            </a:solidFill>
                            <a:latin typeface="Cambria Math" panose="02040503050406030204" pitchFamily="18" charset="0"/>
                          </a:rPr>
                          <m:t>𝑆</m:t>
                        </m:r>
                      </m:den>
                    </m:f>
                    <m:r>
                      <a:rPr lang="en-US" altLang="zh-CN" sz="2800" i="1">
                        <a:solidFill>
                          <a:srgbClr val="C00000"/>
                        </a:solidFill>
                        <a:latin typeface="Cambria Math" panose="02040503050406030204" pitchFamily="18" charset="0"/>
                      </a:rPr>
                      <m:t>+1 </m:t>
                    </m:r>
                    <m:r>
                      <a:rPr lang="en-US" altLang="zh-CN" sz="2800" b="0" i="0" smtClean="0">
                        <a:solidFill>
                          <a:srgbClr val="C00000"/>
                        </a:solidFill>
                        <a:latin typeface="Cambria Math" panose="02040503050406030204" pitchFamily="18" charset="0"/>
                      </a:rPr>
                      <m:t>,</m:t>
                    </m:r>
                  </m:oMath>
                </a14:m>
                <a:r>
                  <a:rPr lang="en-US" altLang="zh-CN" sz="2800" dirty="0">
                    <a:solidFill>
                      <a:srgbClr val="C00000"/>
                    </a:solidFill>
                  </a:rPr>
                  <a:t> </a:t>
                </a:r>
                <a14:m>
                  <m:oMath xmlns:m="http://schemas.openxmlformats.org/officeDocument/2006/math">
                    <m:f>
                      <m:fPr>
                        <m:ctrlPr>
                          <a:rPr lang="en-US" altLang="zh-CN" sz="2800" i="1">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𝐻</m:t>
                        </m:r>
                        <m:r>
                          <a:rPr lang="en-US" altLang="zh-CN" sz="2800" i="1">
                            <a:solidFill>
                              <a:srgbClr val="C00000"/>
                            </a:solidFill>
                            <a:latin typeface="Cambria Math" panose="02040503050406030204" pitchFamily="18" charset="0"/>
                          </a:rPr>
                          <m:t>−</m:t>
                        </m:r>
                        <m:r>
                          <a:rPr lang="en-US" altLang="zh-CN" sz="2800" i="1">
                            <a:solidFill>
                              <a:srgbClr val="C00000"/>
                            </a:solidFill>
                            <a:latin typeface="Cambria Math" panose="02040503050406030204" pitchFamily="18" charset="0"/>
                          </a:rPr>
                          <m:t>𝐾</m:t>
                        </m:r>
                        <m:r>
                          <a:rPr lang="en-US" altLang="zh-CN" sz="2800" i="1">
                            <a:solidFill>
                              <a:srgbClr val="C00000"/>
                            </a:solidFill>
                            <a:latin typeface="Cambria Math" panose="02040503050406030204" pitchFamily="18" charset="0"/>
                          </a:rPr>
                          <m:t>+2</m:t>
                        </m:r>
                        <m:r>
                          <a:rPr lang="en-US" altLang="zh-CN" sz="2800" i="1">
                            <a:solidFill>
                              <a:srgbClr val="C00000"/>
                            </a:solidFill>
                            <a:latin typeface="Cambria Math" panose="02040503050406030204" pitchFamily="18" charset="0"/>
                          </a:rPr>
                          <m:t>𝑃</m:t>
                        </m:r>
                      </m:num>
                      <m:den>
                        <m:r>
                          <a:rPr lang="en-US" altLang="zh-CN" sz="2800" i="1">
                            <a:solidFill>
                              <a:srgbClr val="C00000"/>
                            </a:solidFill>
                            <a:latin typeface="Cambria Math" panose="02040503050406030204" pitchFamily="18" charset="0"/>
                          </a:rPr>
                          <m:t>𝑆</m:t>
                        </m:r>
                      </m:den>
                    </m:f>
                    <m:r>
                      <a:rPr lang="en-US" altLang="zh-CN" sz="2800" i="1">
                        <a:solidFill>
                          <a:srgbClr val="C00000"/>
                        </a:solidFill>
                        <a:latin typeface="Cambria Math" panose="02040503050406030204" pitchFamily="18" charset="0"/>
                      </a:rPr>
                      <m:t>+1 </m:t>
                    </m:r>
                  </m:oMath>
                </a14:m>
                <a:r>
                  <a:rPr lang="en-US" altLang="zh-CN" sz="2800" dirty="0">
                    <a:solidFill>
                      <a:srgbClr val="C00000"/>
                    </a:solidFill>
                  </a:rPr>
                  <a:t>)</a:t>
                </a:r>
                <a:r>
                  <a:rPr lang="zh-CN" altLang="en-US" sz="2800" dirty="0">
                    <a:solidFill>
                      <a:srgbClr val="C00000"/>
                    </a:solidFill>
                  </a:rPr>
                  <a:t>（向下取整）</a:t>
                </a:r>
                <a:endParaRPr lang="en-US" altLang="zh-CN" sz="2800" dirty="0">
                  <a:solidFill>
                    <a:srgbClr val="C00000"/>
                  </a:solidFill>
                </a:endParaRPr>
              </a:p>
              <a:p>
                <a:endParaRPr lang="en-US" altLang="zh-CN" sz="2800" dirty="0">
                  <a:solidFill>
                    <a:srgbClr val="000000"/>
                  </a:solidFill>
                </a:endParaRPr>
              </a:p>
              <a:p>
                <a:pPr>
                  <a:spcBef>
                    <a:spcPts val="1200"/>
                  </a:spcBef>
                </a:pPr>
                <a:r>
                  <a:rPr lang="zh-CN" altLang="en-US" sz="2800" dirty="0">
                    <a:solidFill>
                      <a:srgbClr val="000000"/>
                    </a:solidFill>
                  </a:rPr>
                  <a:t>卷积的结果按输出长度不同可以分为三类：</a:t>
                </a:r>
              </a:p>
              <a:p>
                <a:pPr lvl="1">
                  <a:lnSpc>
                    <a:spcPts val="3800"/>
                  </a:lnSpc>
                  <a:spcBef>
                    <a:spcPts val="0"/>
                  </a:spcBef>
                </a:pPr>
                <a:r>
                  <a:rPr lang="zh-CN" altLang="en-US" dirty="0">
                    <a:solidFill>
                      <a:srgbClr val="C00000"/>
                    </a:solidFill>
                    <a:latin typeface="STIX Two Math" panose="02020603050405020304" pitchFamily="18" charset="0"/>
                    <a:cs typeface="STIX Two Math" panose="02020603050405020304" pitchFamily="18" charset="0"/>
                  </a:rPr>
                  <a:t>窄卷积</a:t>
                </a:r>
                <a:r>
                  <a:rPr lang="zh-CN" altLang="en-US" dirty="0">
                    <a:latin typeface="STIX Two Math" panose="02020603050405020304" pitchFamily="18" charset="0"/>
                    <a:cs typeface="STIX Two Math" panose="02020603050405020304" pitchFamily="18" charset="0"/>
                  </a:rPr>
                  <a:t>：步长 </a:t>
                </a:r>
                <a14:m>
                  <m:oMath xmlns:m="http://schemas.openxmlformats.org/officeDocument/2006/math">
                    <m:r>
                      <a:rPr lang="en-US" altLang="zh-CN" i="1">
                        <a:latin typeface="Cambria Math" panose="02040503050406030204" pitchFamily="18" charset="0"/>
                      </a:rPr>
                      <m:t>𝑆</m:t>
                    </m:r>
                    <m:r>
                      <a:rPr lang="en-US" altLang="zh-CN" b="0" i="1" smtClean="0">
                        <a:latin typeface="Cambria Math" panose="02040503050406030204" pitchFamily="18" charset="0"/>
                      </a:rPr>
                      <m:t>=1</m:t>
                    </m:r>
                  </m:oMath>
                </a14:m>
                <a:r>
                  <a:rPr lang="zh-CN" altLang="en-US" dirty="0">
                    <a:latin typeface="STIX Two Math" panose="02020603050405020304" pitchFamily="18" charset="0"/>
                    <a:cs typeface="STIX Two Math" panose="02020603050405020304" pitchFamily="18" charset="0"/>
                  </a:rPr>
                  <a:t>，两端不补零 </a:t>
                </a:r>
                <a14:m>
                  <m:oMath xmlns:m="http://schemas.openxmlformats.org/officeDocument/2006/math">
                    <m:r>
                      <a:rPr lang="en-US" altLang="zh-CN" i="1">
                        <a:latin typeface="Cambria Math" panose="02040503050406030204" pitchFamily="18" charset="0"/>
                      </a:rPr>
                      <m:t>𝑃</m:t>
                    </m:r>
                    <m:r>
                      <a:rPr lang="en-US" altLang="zh-CN" b="0" i="1" smtClean="0">
                        <a:latin typeface="Cambria Math" panose="02040503050406030204" pitchFamily="18" charset="0"/>
                      </a:rPr>
                      <m:t>=0</m:t>
                    </m:r>
                  </m:oMath>
                </a14:m>
                <a:r>
                  <a:rPr lang="zh-CN" altLang="en-US" dirty="0">
                    <a:latin typeface="STIX Two Math" panose="02020603050405020304" pitchFamily="18" charset="0"/>
                    <a:cs typeface="STIX Two Math" panose="02020603050405020304" pitchFamily="18" charset="0"/>
                  </a:rPr>
                  <a:t>，卷积后输出长度为</a:t>
                </a:r>
                <a14:m>
                  <m:oMath xmlns:m="http://schemas.openxmlformats.org/officeDocument/2006/math">
                    <m:r>
                      <a:rPr lang="en-US" altLang="zh-CN" b="0" i="1" smtClean="0">
                        <a:latin typeface="Cambria Math" panose="02040503050406030204" pitchFamily="18" charset="0"/>
                        <a:cs typeface="STIX Two Math" panose="02020603050405020304" pitchFamily="18" charset="0"/>
                      </a:rPr>
                      <m:t>𝑀</m:t>
                    </m:r>
                    <m:r>
                      <a:rPr lang="en-US" altLang="zh-CN" b="0" i="1" smtClean="0">
                        <a:latin typeface="Cambria Math" panose="02040503050406030204" pitchFamily="18" charset="0"/>
                        <a:cs typeface="STIX Two Math" panose="02020603050405020304" pitchFamily="18" charset="0"/>
                      </a:rPr>
                      <m:t>−</m:t>
                    </m:r>
                    <m:r>
                      <a:rPr lang="en-US" altLang="zh-CN" b="0" i="1" smtClean="0">
                        <a:latin typeface="Cambria Math" panose="02040503050406030204" pitchFamily="18" charset="0"/>
                        <a:cs typeface="STIX Two Math" panose="02020603050405020304" pitchFamily="18" charset="0"/>
                      </a:rPr>
                      <m:t>𝐾</m:t>
                    </m:r>
                    <m:r>
                      <a:rPr lang="en-US" altLang="zh-CN" b="0" i="1" smtClean="0">
                        <a:latin typeface="Cambria Math" panose="02040503050406030204" pitchFamily="18" charset="0"/>
                        <a:cs typeface="STIX Two Math" panose="02020603050405020304" pitchFamily="18" charset="0"/>
                      </a:rPr>
                      <m:t>+1</m:t>
                    </m:r>
                  </m:oMath>
                </a14:m>
                <a:r>
                  <a:rPr lang="zh-CN" altLang="en-US" dirty="0">
                    <a:latin typeface="STIX Two Math" panose="02020603050405020304" pitchFamily="18" charset="0"/>
                    <a:cs typeface="STIX Two Math" panose="02020603050405020304" pitchFamily="18" charset="0"/>
                  </a:rPr>
                  <a:t> </a:t>
                </a:r>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a:p>
                <a:pPr lvl="1">
                  <a:lnSpc>
                    <a:spcPts val="3800"/>
                  </a:lnSpc>
                  <a:spcBef>
                    <a:spcPts val="0"/>
                  </a:spcBef>
                </a:pPr>
                <a:r>
                  <a:rPr lang="zh-CN" altLang="en-US" dirty="0">
                    <a:solidFill>
                      <a:srgbClr val="C00000"/>
                    </a:solidFill>
                    <a:latin typeface="STIX Two Math" panose="02020603050405020304" pitchFamily="18" charset="0"/>
                    <a:cs typeface="STIX Two Math" panose="02020603050405020304" pitchFamily="18" charset="0"/>
                  </a:rPr>
                  <a:t>宽卷积</a:t>
                </a:r>
                <a:r>
                  <a:rPr lang="zh-CN" altLang="en-US" dirty="0">
                    <a:latin typeface="STIX Two Math" panose="02020603050405020304" pitchFamily="18" charset="0"/>
                    <a:cs typeface="STIX Two Math" panose="02020603050405020304" pitchFamily="18" charset="0"/>
                  </a:rPr>
                  <a:t>：步长 </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=1 </m:t>
                    </m:r>
                  </m:oMath>
                </a14:m>
                <a:r>
                  <a:rPr lang="zh-CN" altLang="en-US" dirty="0">
                    <a:latin typeface="STIX Two Math" panose="02020603050405020304" pitchFamily="18" charset="0"/>
                    <a:cs typeface="STIX Two Math" panose="02020603050405020304" pitchFamily="18" charset="0"/>
                  </a:rPr>
                  <a:t>，两端补零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−1 </m:t>
                    </m:r>
                  </m:oMath>
                </a14:m>
                <a:r>
                  <a:rPr lang="zh-CN" altLang="en-US" dirty="0">
                    <a:latin typeface="STIX Two Math" panose="02020603050405020304" pitchFamily="18" charset="0"/>
                    <a:cs typeface="STIX Two Math" panose="02020603050405020304" pitchFamily="18" charset="0"/>
                  </a:rPr>
                  <a:t>，卷积后输出长度 𝑀 </a:t>
                </a:r>
                <a:r>
                  <a:rPr lang="en-US" altLang="zh-CN" dirty="0">
                    <a:latin typeface="STIX Two Math" panose="02020603050405020304" pitchFamily="18" charset="0"/>
                    <a:ea typeface="STIX Two Math" panose="02020603050405020304" pitchFamily="18" charset="0"/>
                    <a:cs typeface="STIX Two Math" panose="02020603050405020304" pitchFamily="18" charset="0"/>
                  </a:rPr>
                  <a:t>+ </a:t>
                </a:r>
                <a:r>
                  <a:rPr lang="zh-CN" altLang="en-US" dirty="0">
                    <a:latin typeface="STIX Two Math" panose="02020603050405020304" pitchFamily="18" charset="0"/>
                    <a:cs typeface="STIX Two Math" panose="02020603050405020304" pitchFamily="18" charset="0"/>
                  </a:rPr>
                  <a:t>𝐾 − </a:t>
                </a:r>
                <a:r>
                  <a:rPr lang="en-US" altLang="zh-CN" dirty="0">
                    <a:latin typeface="STIX Two Math" panose="02020603050405020304" pitchFamily="18" charset="0"/>
                    <a:ea typeface="STIX Two Math" panose="02020603050405020304" pitchFamily="18" charset="0"/>
                    <a:cs typeface="STIX Two Math" panose="02020603050405020304" pitchFamily="18" charset="0"/>
                  </a:rPr>
                  <a:t>1 </a:t>
                </a:r>
              </a:p>
              <a:p>
                <a:pPr lvl="1">
                  <a:lnSpc>
                    <a:spcPts val="3800"/>
                  </a:lnSpc>
                  <a:spcBef>
                    <a:spcPts val="0"/>
                  </a:spcBef>
                </a:pPr>
                <a:r>
                  <a:rPr lang="zh-CN" altLang="en-US" dirty="0">
                    <a:solidFill>
                      <a:srgbClr val="C00000"/>
                    </a:solidFill>
                    <a:latin typeface="STIX Two Math" panose="02020603050405020304" pitchFamily="18" charset="0"/>
                    <a:cs typeface="STIX Two Math" panose="02020603050405020304" pitchFamily="18" charset="0"/>
                  </a:rPr>
                  <a:t>等宽卷积</a:t>
                </a:r>
                <a:r>
                  <a:rPr lang="zh-CN" altLang="en-US" dirty="0">
                    <a:latin typeface="STIX Two Math" panose="02020603050405020304" pitchFamily="18" charset="0"/>
                    <a:cs typeface="STIX Two Math" panose="02020603050405020304" pitchFamily="18" charset="0"/>
                  </a:rPr>
                  <a:t>：步长 </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=1 </m:t>
                    </m:r>
                  </m:oMath>
                </a14:m>
                <a:r>
                  <a:rPr lang="zh-CN" altLang="en-US" dirty="0">
                    <a:latin typeface="STIX Two Math" panose="02020603050405020304" pitchFamily="18" charset="0"/>
                    <a:cs typeface="STIX Two Math" panose="02020603050405020304" pitchFamily="18" charset="0"/>
                  </a:rPr>
                  <a:t>，两端补零 𝑃 </a:t>
                </a:r>
                <a:r>
                  <a:rPr lang="en-US" altLang="zh-CN" dirty="0">
                    <a:latin typeface="STIX Two Math" panose="02020603050405020304" pitchFamily="18" charset="0"/>
                    <a:ea typeface="STIX Two Math" panose="02020603050405020304" pitchFamily="18" charset="0"/>
                    <a:cs typeface="STIX Two Math" panose="02020603050405020304" pitchFamily="18" charset="0"/>
                  </a:rPr>
                  <a:t>=(</a:t>
                </a:r>
                <a:r>
                  <a:rPr lang="zh-CN" altLang="en-US" dirty="0">
                    <a:latin typeface="STIX Two Math" panose="02020603050405020304" pitchFamily="18" charset="0"/>
                    <a:cs typeface="STIX Two Math" panose="02020603050405020304" pitchFamily="18" charset="0"/>
                  </a:rPr>
                  <a:t>𝐾 − </a:t>
                </a:r>
                <a:r>
                  <a:rPr lang="en-US" altLang="zh-CN" dirty="0">
                    <a:latin typeface="STIX Two Math" panose="02020603050405020304" pitchFamily="18" charset="0"/>
                    <a:ea typeface="STIX Two Math" panose="02020603050405020304" pitchFamily="18" charset="0"/>
                    <a:cs typeface="STIX Two Math" panose="02020603050405020304" pitchFamily="18" charset="0"/>
                  </a:rPr>
                  <a:t>1)/2 </a:t>
                </a:r>
                <a:r>
                  <a:rPr lang="zh-CN" altLang="en-US" dirty="0">
                    <a:latin typeface="STIX Two Math" panose="02020603050405020304" pitchFamily="18" charset="0"/>
                    <a:cs typeface="STIX Two Math" panose="02020603050405020304" pitchFamily="18" charset="0"/>
                  </a:rPr>
                  <a:t>，卷积后输出长度 𝑀 </a:t>
                </a:r>
                <a:endParaRPr lang="en-US" altLang="zh-CN" dirty="0">
                  <a:latin typeface="STIX Two Math" panose="02020603050405020304" pitchFamily="18" charset="0"/>
                  <a:ea typeface="STIX Two Math" panose="02020603050405020304" pitchFamily="18" charset="0"/>
                  <a:cs typeface="STIX Two Math" panose="02020603050405020304" pitchFamily="18" charset="0"/>
                </a:endParaRPr>
              </a:p>
            </p:txBody>
          </p:sp>
        </mc:Choice>
        <mc:Fallback xmlns="">
          <p:sp>
            <p:nvSpPr>
              <p:cNvPr id="1048631" name="内容占位符 2"/>
              <p:cNvSpPr>
                <a:spLocks noGrp="1" noRot="1" noChangeAspect="1" noMove="1" noResize="1" noEditPoints="1" noAdjustHandles="1" noChangeArrowheads="1" noChangeShapeType="1" noTextEdit="1"/>
              </p:cNvSpPr>
              <p:nvPr>
                <p:ph idx="1"/>
              </p:nvPr>
            </p:nvSpPr>
            <p:spPr>
              <a:xfrm>
                <a:off x="381000" y="990600"/>
                <a:ext cx="11811000" cy="5410200"/>
              </a:xfrm>
              <a:blipFill>
                <a:blip r:embed="rId3"/>
                <a:stretch>
                  <a:fillRect l="-568" t="-1240" r="-413"/>
                </a:stretch>
              </a:blipFill>
            </p:spPr>
            <p:txBody>
              <a:bodyPr/>
              <a:lstStyle/>
              <a:p>
                <a:r>
                  <a:rPr lang="en-US">
                    <a:noFill/>
                  </a:rPr>
                  <a:t> </a:t>
                </a:r>
              </a:p>
            </p:txBody>
          </p:sp>
        </mc:Fallback>
      </mc:AlternateContent>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标题 1"/>
          <p:cNvSpPr>
            <a:spLocks noGrp="1"/>
          </p:cNvSpPr>
          <p:nvPr>
            <p:ph type="title"/>
          </p:nvPr>
        </p:nvSpPr>
        <p:spPr/>
        <p:txBody>
          <a:bodyPr/>
          <a:lstStyle/>
          <a:p>
            <a:r>
              <a:rPr lang="zh-CN" altLang="en-US"/>
              <a:t>二维卷积</a:t>
            </a:r>
            <a:endParaRPr lang="zh-CN" altLang="en-US" dirty="0"/>
          </a:p>
        </p:txBody>
      </p:sp>
      <p:pic>
        <p:nvPicPr>
          <p:cNvPr id="2097163" name="图片 4"/>
          <p:cNvPicPr>
            <a:picLocks noChangeAspect="1"/>
          </p:cNvPicPr>
          <p:nvPr/>
        </p:nvPicPr>
        <p:blipFill>
          <a:blip r:embed="rId2"/>
          <a:stretch>
            <a:fillRect/>
          </a:stretch>
        </p:blipFill>
        <p:spPr>
          <a:xfrm>
            <a:off x="2745072" y="3794445"/>
            <a:ext cx="1974757" cy="2244724"/>
          </a:xfrm>
          <a:prstGeom prst="rect">
            <a:avLst/>
          </a:prstGeom>
        </p:spPr>
      </p:pic>
      <p:pic>
        <p:nvPicPr>
          <p:cNvPr id="2097164" name="图片 6"/>
          <p:cNvPicPr>
            <a:picLocks noChangeAspect="1"/>
          </p:cNvPicPr>
          <p:nvPr/>
        </p:nvPicPr>
        <p:blipFill>
          <a:blip r:embed="rId3"/>
          <a:stretch>
            <a:fillRect/>
          </a:stretch>
        </p:blipFill>
        <p:spPr>
          <a:xfrm>
            <a:off x="7239000" y="1066800"/>
            <a:ext cx="2220969" cy="2175643"/>
          </a:xfrm>
          <a:prstGeom prst="rect">
            <a:avLst/>
          </a:prstGeom>
        </p:spPr>
      </p:pic>
      <p:pic>
        <p:nvPicPr>
          <p:cNvPr id="2097165" name="图片 7"/>
          <p:cNvPicPr>
            <a:picLocks noChangeAspect="1"/>
          </p:cNvPicPr>
          <p:nvPr/>
        </p:nvPicPr>
        <p:blipFill>
          <a:blip r:embed="rId4"/>
          <a:stretch>
            <a:fillRect/>
          </a:stretch>
        </p:blipFill>
        <p:spPr>
          <a:xfrm>
            <a:off x="2669613" y="1066800"/>
            <a:ext cx="2085975" cy="2284639"/>
          </a:xfrm>
          <a:prstGeom prst="rect">
            <a:avLst/>
          </a:prstGeom>
        </p:spPr>
      </p:pic>
      <p:sp>
        <p:nvSpPr>
          <p:cNvPr id="1048637" name="文本框 8"/>
          <p:cNvSpPr txBox="1"/>
          <p:nvPr/>
        </p:nvSpPr>
        <p:spPr>
          <a:xfrm>
            <a:off x="2283406" y="3172146"/>
            <a:ext cx="3018775" cy="369332"/>
          </a:xfrm>
          <a:prstGeom prst="rect">
            <a:avLst/>
          </a:prstGeom>
          <a:noFill/>
        </p:spPr>
        <p:txBody>
          <a:bodyPr wrap="none" rtlCol="0">
            <a:spAutoFit/>
          </a:bodyPr>
          <a:lstStyle/>
          <a:p>
            <a:r>
              <a:rPr lang="zh-CN" altLang="en-US" dirty="0"/>
              <a:t>窄卷积：步长</a:t>
            </a:r>
            <a:r>
              <a:rPr lang="en-US" altLang="zh-CN" dirty="0"/>
              <a:t>=1</a:t>
            </a:r>
            <a:r>
              <a:rPr lang="zh-CN" altLang="en-US" dirty="0"/>
              <a:t>，零填充</a:t>
            </a:r>
            <a:r>
              <a:rPr lang="en-US" altLang="zh-CN" dirty="0"/>
              <a:t>=0</a:t>
            </a:r>
            <a:endParaRPr lang="zh-CN" altLang="en-US" dirty="0"/>
          </a:p>
        </p:txBody>
      </p:sp>
      <p:sp>
        <p:nvSpPr>
          <p:cNvPr id="1048638" name="文本框 9"/>
          <p:cNvSpPr txBox="1"/>
          <p:nvPr/>
        </p:nvSpPr>
        <p:spPr>
          <a:xfrm>
            <a:off x="7239001" y="3172146"/>
            <a:ext cx="2095445"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048639" name="文本框 10"/>
          <p:cNvSpPr txBox="1"/>
          <p:nvPr/>
        </p:nvSpPr>
        <p:spPr>
          <a:xfrm>
            <a:off x="2167989" y="5991044"/>
            <a:ext cx="3249608" cy="369332"/>
          </a:xfrm>
          <a:prstGeom prst="rect">
            <a:avLst/>
          </a:prstGeom>
          <a:noFill/>
        </p:spPr>
        <p:txBody>
          <a:bodyPr wrap="none" rtlCol="0">
            <a:spAutoFit/>
          </a:bodyPr>
          <a:lstStyle/>
          <a:p>
            <a:r>
              <a:rPr lang="zh-CN" altLang="en-US" dirty="0"/>
              <a:t>等宽卷积：步长</a:t>
            </a:r>
            <a:r>
              <a:rPr lang="en-US" altLang="zh-CN" dirty="0"/>
              <a:t>=1</a:t>
            </a:r>
            <a:r>
              <a:rPr lang="zh-CN" altLang="en-US" dirty="0"/>
              <a:t>，零填充</a:t>
            </a:r>
            <a:r>
              <a:rPr lang="en-US" altLang="zh-CN" dirty="0"/>
              <a:t>=1</a:t>
            </a:r>
            <a:endParaRPr lang="zh-CN" altLang="en-US" dirty="0"/>
          </a:p>
        </p:txBody>
      </p:sp>
      <p:sp>
        <p:nvSpPr>
          <p:cNvPr id="1048640" name="文本框 11"/>
          <p:cNvSpPr txBox="1"/>
          <p:nvPr/>
        </p:nvSpPr>
        <p:spPr>
          <a:xfrm>
            <a:off x="7436413" y="5934034"/>
            <a:ext cx="2095445"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pic>
        <p:nvPicPr>
          <p:cNvPr id="2097166" name="内容占位符 3"/>
          <p:cNvPicPr>
            <a:picLocks noChangeAspect="1"/>
          </p:cNvPicPr>
          <p:nvPr/>
        </p:nvPicPr>
        <p:blipFill>
          <a:blip r:embed="rId5"/>
          <a:stretch>
            <a:fillRect/>
          </a:stretch>
        </p:blipFill>
        <p:spPr bwMode="auto">
          <a:xfrm>
            <a:off x="7294557" y="3865273"/>
            <a:ext cx="2078043" cy="20043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目录</a:t>
            </a:r>
          </a:p>
        </p:txBody>
      </p:sp>
      <p:sp>
        <p:nvSpPr>
          <p:cNvPr id="1048608" name="内容占位符 2"/>
          <p:cNvSpPr>
            <a:spLocks noGrp="1"/>
          </p:cNvSpPr>
          <p:nvPr>
            <p:ph idx="1"/>
          </p:nvPr>
        </p:nvSpPr>
        <p:spPr/>
        <p:txBody>
          <a:bodyPr/>
          <a:lstStyle/>
          <a:p>
            <a:pPr indent="-360000">
              <a:lnSpc>
                <a:spcPct val="150000"/>
              </a:lnSpc>
            </a:pPr>
            <a:r>
              <a:rPr lang="zh-CN" altLang="en-US" dirty="0">
                <a:solidFill>
                  <a:srgbClr val="000000"/>
                </a:solidFill>
              </a:rPr>
              <a:t>卷积</a:t>
            </a:r>
            <a:endParaRPr lang="en-US" altLang="zh-CN" dirty="0">
              <a:solidFill>
                <a:srgbClr val="000000"/>
              </a:solidFill>
            </a:endParaRPr>
          </a:p>
          <a:p>
            <a:pPr indent="-360000">
              <a:lnSpc>
                <a:spcPct val="150000"/>
              </a:lnSpc>
            </a:pPr>
            <a:r>
              <a:rPr lang="zh-CN" altLang="en-US" dirty="0">
                <a:solidFill>
                  <a:srgbClr val="000000"/>
                </a:solidFill>
              </a:rPr>
              <a:t>卷积神经网络</a:t>
            </a:r>
            <a:endParaRPr lang="en-US" altLang="zh-CN" dirty="0">
              <a:solidFill>
                <a:srgbClr val="000000"/>
              </a:solidFill>
            </a:endParaRPr>
          </a:p>
          <a:p>
            <a:pPr indent="-360000">
              <a:lnSpc>
                <a:spcPct val="150000"/>
              </a:lnSpc>
            </a:pPr>
            <a:r>
              <a:rPr lang="zh-CN" altLang="en-US" dirty="0">
                <a:solidFill>
                  <a:srgbClr val="000000"/>
                </a:solidFill>
              </a:rPr>
              <a:t>其他卷积方式</a:t>
            </a:r>
            <a:endParaRPr lang="en-US" altLang="zh-CN" dirty="0">
              <a:solidFill>
                <a:srgbClr val="000000"/>
              </a:solidFill>
            </a:endParaRPr>
          </a:p>
          <a:p>
            <a:pPr indent="-360000">
              <a:lnSpc>
                <a:spcPct val="150000"/>
              </a:lnSpc>
            </a:pPr>
            <a:r>
              <a:rPr lang="zh-CN" altLang="en-US" dirty="0">
                <a:solidFill>
                  <a:srgbClr val="000000"/>
                </a:solidFill>
              </a:rPr>
              <a:t>几种典型的卷积神经网络</a:t>
            </a:r>
            <a:endParaRPr lang="en-US" altLang="zh-CN" dirty="0">
              <a:solidFill>
                <a:srgbClr val="000000"/>
              </a:solidFill>
            </a:endParaRPr>
          </a:p>
          <a:p>
            <a:pPr indent="-360000">
              <a:lnSpc>
                <a:spcPct val="150000"/>
              </a:lnSpc>
            </a:pPr>
            <a:r>
              <a:rPr lang="zh-CN" altLang="en-US" dirty="0">
                <a:solidFill>
                  <a:srgbClr val="000000"/>
                </a:solidFill>
              </a:rPr>
              <a:t>网络训练注意事项</a:t>
            </a:r>
            <a:endParaRPr lang="en-US" altLang="zh-CN" dirty="0">
              <a:solidFill>
                <a:srgbClr val="000000"/>
              </a:solidFill>
            </a:endParaRPr>
          </a:p>
          <a:p>
            <a:pPr indent="-360000">
              <a:lnSpc>
                <a:spcPct val="150000"/>
              </a:lnSpc>
            </a:pPr>
            <a:r>
              <a:rPr lang="zh-CN" altLang="en-US" dirty="0">
                <a:solidFill>
                  <a:srgbClr val="000000"/>
                </a:solidFill>
              </a:rPr>
              <a:t>卷积神经网络的应用</a:t>
            </a:r>
            <a:endParaRPr lang="en-US" altLang="zh-CN" dirty="0">
              <a:solidFill>
                <a:srgbClr val="000000"/>
              </a:solidFill>
            </a:endParaRPr>
          </a:p>
          <a:p>
            <a:pPr indent="-360000"/>
            <a:endParaRPr lang="en-US" altLang="zh-CN" dirty="0">
              <a:solidFill>
                <a:srgbClr val="000000"/>
              </a:solidFill>
            </a:endParaRPr>
          </a:p>
        </p:txBody>
      </p:sp>
    </p:spTree>
    <p:extLst>
      <p:ext uri="{BB962C8B-B14F-4D97-AF65-F5344CB8AC3E}">
        <p14:creationId xmlns:p14="http://schemas.microsoft.com/office/powerpoint/2010/main" val="277873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afterEffect">
                                  <p:stCondLst>
                                    <p:cond delay="0"/>
                                  </p:stCondLst>
                                  <p:childTnLst>
                                    <p:animClr clrSpc="rgb" dir="cw">
                                      <p:cBhvr override="childStyle">
                                        <p:cTn id="6" dur="250" fill="hold"/>
                                        <p:tgtEl>
                                          <p:spTgt spid="1048608">
                                            <p:txEl>
                                              <p:pRg st="1" end="1"/>
                                            </p:txEl>
                                          </p:spTgt>
                                        </p:tgtEl>
                                        <p:attrNameLst>
                                          <p:attrName>style.color</p:attrName>
                                        </p:attrNameLst>
                                      </p:cBhvr>
                                      <p:to>
                                        <a:srgbClr val="C00000"/>
                                      </p:to>
                                    </p:animClr>
                                    <p:animClr clrSpc="rgb" dir="cw">
                                      <p:cBhvr>
                                        <p:cTn id="7" dur="250" fill="hold"/>
                                        <p:tgtEl>
                                          <p:spTgt spid="1048608">
                                            <p:txEl>
                                              <p:pRg st="1" end="1"/>
                                            </p:txEl>
                                          </p:spTgt>
                                        </p:tgtEl>
                                        <p:attrNameLst>
                                          <p:attrName>fillcolor</p:attrName>
                                        </p:attrNameLst>
                                      </p:cBhvr>
                                      <p:to>
                                        <a:srgbClr val="C00000"/>
                                      </p:to>
                                    </p:animClr>
                                    <p:set>
                                      <p:cBhvr>
                                        <p:cTn id="8" dur="250" fill="hold"/>
                                        <p:tgtEl>
                                          <p:spTgt spid="1048608">
                                            <p:txEl>
                                              <p:pRg st="1" end="1"/>
                                            </p:txEl>
                                          </p:spTgt>
                                        </p:tgtEl>
                                        <p:attrNameLst>
                                          <p:attrName>fill.type</p:attrName>
                                        </p:attrNameLst>
                                      </p:cBhvr>
                                      <p:to>
                                        <p:strVal val="solid"/>
                                      </p:to>
                                    </p:set>
                                    <p:set>
                                      <p:cBhvr>
                                        <p:cTn id="9" dur="250" fill="hold"/>
                                        <p:tgtEl>
                                          <p:spTgt spid="104860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标题 1"/>
          <p:cNvSpPr>
            <a:spLocks noGrp="1"/>
          </p:cNvSpPr>
          <p:nvPr>
            <p:ph type="title"/>
          </p:nvPr>
        </p:nvSpPr>
        <p:spPr/>
        <p:txBody>
          <a:bodyPr/>
          <a:lstStyle/>
          <a:p>
            <a:r>
              <a:rPr lang="zh-CN" altLang="en-US" dirty="0"/>
              <a:t>卷积神经网络</a:t>
            </a:r>
          </a:p>
        </p:txBody>
      </p:sp>
      <p:sp>
        <p:nvSpPr>
          <p:cNvPr id="1048642" name="内容占位符 2"/>
          <p:cNvSpPr>
            <a:spLocks noGrp="1"/>
          </p:cNvSpPr>
          <p:nvPr>
            <p:ph idx="1"/>
          </p:nvPr>
        </p:nvSpPr>
        <p:spPr>
          <a:xfrm>
            <a:off x="609600" y="990600"/>
            <a:ext cx="10972800" cy="1295400"/>
          </a:xfrm>
        </p:spPr>
        <p:txBody>
          <a:bodyPr/>
          <a:lstStyle/>
          <a:p>
            <a:r>
              <a:rPr lang="zh-CN" altLang="en-US" sz="2800" dirty="0">
                <a:solidFill>
                  <a:srgbClr val="000000"/>
                </a:solidFill>
              </a:rPr>
              <a:t>卷积神经网络一般由卷积层、汇聚层和全连接层构成。</a:t>
            </a:r>
            <a:endParaRPr lang="en-US" altLang="zh-CN" sz="2800" dirty="0">
              <a:solidFill>
                <a:srgbClr val="000000"/>
              </a:solidFill>
            </a:endParaRPr>
          </a:p>
          <a:p>
            <a:r>
              <a:rPr lang="zh-CN" altLang="en-US" sz="2800" dirty="0">
                <a:solidFill>
                  <a:srgbClr val="000000"/>
                </a:solidFill>
              </a:rPr>
              <a:t>用卷积代替全连接。</a:t>
            </a:r>
          </a:p>
        </p:txBody>
      </p:sp>
      <p:sp>
        <p:nvSpPr>
          <p:cNvPr id="5" name="内容占位符 2">
            <a:extLst>
              <a:ext uri="{FF2B5EF4-FFF2-40B4-BE49-F238E27FC236}">
                <a16:creationId xmlns:a16="http://schemas.microsoft.com/office/drawing/2014/main" id="{0755B48B-15BE-45F1-803A-306EE320CAFE}"/>
              </a:ext>
            </a:extLst>
          </p:cNvPr>
          <p:cNvSpPr txBox="1">
            <a:spLocks/>
          </p:cNvSpPr>
          <p:nvPr/>
        </p:nvSpPr>
        <p:spPr bwMode="auto">
          <a:xfrm>
            <a:off x="609600" y="2264095"/>
            <a:ext cx="5029200" cy="3753869"/>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a:spcBef>
                <a:spcPts val="0"/>
              </a:spcBef>
              <a:spcAft>
                <a:spcPts val="1800"/>
              </a:spcAft>
              <a:buFont typeface="Wingdings" panose="05000000000000000000" pitchFamily="2" charset="2"/>
              <a:buChar char="q"/>
            </a:pPr>
            <a:r>
              <a:rPr lang="zh-CN" altLang="en-US" sz="2800" dirty="0"/>
              <a:t>局部连接</a:t>
            </a:r>
            <a:r>
              <a:rPr lang="zh-CN" altLang="en-US" sz="2800" dirty="0">
                <a:solidFill>
                  <a:srgbClr val="000000"/>
                </a:solidFill>
              </a:rPr>
              <a:t>：每个神经元都只和前一层中某个局部窗口内的神经元相连，构成一个局部连接网络。</a:t>
            </a:r>
          </a:p>
          <a:p>
            <a:pPr>
              <a:spcBef>
                <a:spcPts val="0"/>
              </a:spcBef>
              <a:spcAft>
                <a:spcPts val="1800"/>
              </a:spcAft>
              <a:buFont typeface="Wingdings" panose="05000000000000000000" pitchFamily="2" charset="2"/>
              <a:buChar char="q"/>
            </a:pPr>
            <a:r>
              <a:rPr lang="zh-CN" altLang="en-US" sz="2800" dirty="0"/>
              <a:t>权重共享</a:t>
            </a:r>
            <a:r>
              <a:rPr lang="zh-CN" altLang="en-US" sz="2800" dirty="0">
                <a:solidFill>
                  <a:srgbClr val="000000"/>
                </a:solidFill>
              </a:rPr>
              <a:t>：作为参数的卷积核对同一层上的所有神经元都是相同的，即所有同颜色的连接线上的权重是相同的。</a:t>
            </a:r>
          </a:p>
        </p:txBody>
      </p:sp>
      <p:pic>
        <p:nvPicPr>
          <p:cNvPr id="6" name="图片 3" descr="屏幕剪辑">
            <a:extLst>
              <a:ext uri="{FF2B5EF4-FFF2-40B4-BE49-F238E27FC236}">
                <a16:creationId xmlns:a16="http://schemas.microsoft.com/office/drawing/2014/main" id="{C9C0F9E8-591E-5CEE-EFE3-20A6B59F3F3A}"/>
              </a:ext>
            </a:extLst>
          </p:cNvPr>
          <p:cNvPicPr>
            <a:picLocks noChangeAspect="1"/>
          </p:cNvPicPr>
          <p:nvPr/>
        </p:nvPicPr>
        <p:blipFill>
          <a:blip r:embed="rId2"/>
          <a:stretch>
            <a:fillRect/>
          </a:stretch>
        </p:blipFill>
        <p:spPr>
          <a:xfrm>
            <a:off x="6477000" y="1600200"/>
            <a:ext cx="5105400" cy="48015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4953000"/>
            <a:ext cx="11277600" cy="1384995"/>
          </a:xfrm>
          <a:prstGeom prst="rect">
            <a:avLst/>
          </a:prstGeom>
          <a:noFill/>
        </p:spPr>
        <p:txBody>
          <a:bodyPr wrap="square" rtlCol="0">
            <a:spAutoFit/>
          </a:bodyPr>
          <a:lstStyle/>
          <a:p>
            <a:pPr indent="0">
              <a:buNone/>
            </a:pPr>
            <a:r>
              <a:rPr lang="zh-CN" altLang="en-US" sz="2800" dirty="0"/>
              <a:t>卷积神经网络是由很多不同的网络层组成，接下来将介绍卷积神经网络中最常见的三种网络层：卷积层、池化层（也可以叫做降采样层）以及全连接层。</a:t>
            </a:r>
          </a:p>
        </p:txBody>
      </p:sp>
      <p:pic>
        <p:nvPicPr>
          <p:cNvPr id="3" name="图片 2" descr="LeNet"/>
          <p:cNvPicPr>
            <a:picLocks noChangeAspect="1"/>
          </p:cNvPicPr>
          <p:nvPr/>
        </p:nvPicPr>
        <p:blipFill>
          <a:blip r:embed="rId3"/>
          <a:stretch>
            <a:fillRect/>
          </a:stretch>
        </p:blipFill>
        <p:spPr>
          <a:xfrm>
            <a:off x="152400" y="990600"/>
            <a:ext cx="11922314" cy="3822065"/>
          </a:xfrm>
          <a:prstGeom prst="rect">
            <a:avLst/>
          </a:prstGeom>
        </p:spPr>
      </p:pic>
      <p:sp>
        <p:nvSpPr>
          <p:cNvPr id="5" name="标题 1">
            <a:extLst>
              <a:ext uri="{FF2B5EF4-FFF2-40B4-BE49-F238E27FC236}">
                <a16:creationId xmlns:a16="http://schemas.microsoft.com/office/drawing/2014/main" id="{54FF68EE-E8AE-43C3-8107-44D999EA136C}"/>
              </a:ext>
            </a:extLst>
          </p:cNvPr>
          <p:cNvSpPr>
            <a:spLocks noGrp="1"/>
          </p:cNvSpPr>
          <p:nvPr>
            <p:ph type="title"/>
          </p:nvPr>
        </p:nvSpPr>
        <p:spPr>
          <a:xfrm>
            <a:off x="609600" y="152401"/>
            <a:ext cx="10972800" cy="733410"/>
          </a:xfrm>
        </p:spPr>
        <p:txBody>
          <a:bodyPr/>
          <a:lstStyle/>
          <a:p>
            <a:r>
              <a:rPr lang="zh-CN" altLang="en-US" dirty="0"/>
              <a:t>卷积神经网络的整体结构</a:t>
            </a:r>
          </a:p>
        </p:txBody>
      </p:sp>
    </p:spTree>
    <p:extLst>
      <p:ext uri="{BB962C8B-B14F-4D97-AF65-F5344CB8AC3E}">
        <p14:creationId xmlns:p14="http://schemas.microsoft.com/office/powerpoint/2010/main" val="319366277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标题 1"/>
          <p:cNvSpPr>
            <a:spLocks noGrp="1"/>
          </p:cNvSpPr>
          <p:nvPr>
            <p:ph type="title"/>
          </p:nvPr>
        </p:nvSpPr>
        <p:spPr/>
        <p:txBody>
          <a:bodyPr/>
          <a:lstStyle/>
          <a:p>
            <a:r>
              <a:rPr lang="zh-CN" altLang="en-US" dirty="0"/>
              <a:t>卷积层</a:t>
            </a:r>
          </a:p>
        </p:txBody>
      </p:sp>
      <mc:AlternateContent xmlns:mc="http://schemas.openxmlformats.org/markup-compatibility/2006" xmlns:a14="http://schemas.microsoft.com/office/drawing/2010/main">
        <mc:Choice Requires="a14">
          <p:sp>
            <p:nvSpPr>
              <p:cNvPr id="1048642" name="内容占位符 2"/>
              <p:cNvSpPr>
                <a:spLocks noGrp="1"/>
              </p:cNvSpPr>
              <p:nvPr>
                <p:ph idx="1"/>
              </p:nvPr>
            </p:nvSpPr>
            <p:spPr>
              <a:xfrm>
                <a:off x="609600" y="990600"/>
                <a:ext cx="10972800" cy="4876800"/>
              </a:xfrm>
            </p:spPr>
            <p:txBody>
              <a:bodyPr/>
              <a:lstStyle/>
              <a:p>
                <a:pPr>
                  <a:spcBef>
                    <a:spcPts val="0"/>
                  </a:spcBef>
                  <a:spcAft>
                    <a:spcPts val="1200"/>
                  </a:spcAft>
                </a:pPr>
                <a:r>
                  <a:rPr lang="zh-CN" altLang="en-US" dirty="0">
                    <a:solidFill>
                      <a:srgbClr val="000000"/>
                    </a:solidFill>
                  </a:rPr>
                  <a:t>卷积层的作用是提取一个局部区域的特征，不同的卷积核相当于不同的特征提取器。</a:t>
                </a:r>
                <a:endParaRPr lang="en-US" altLang="zh-CN" dirty="0">
                  <a:solidFill>
                    <a:srgbClr val="000000"/>
                  </a:solidFill>
                </a:endParaRPr>
              </a:p>
              <a:p>
                <a:pPr>
                  <a:spcBef>
                    <a:spcPts val="0"/>
                  </a:spcBef>
                  <a:spcAft>
                    <a:spcPts val="1200"/>
                  </a:spcAft>
                </a:pPr>
                <a:r>
                  <a:rPr lang="zh-CN" altLang="en-US" dirty="0">
                    <a:solidFill>
                      <a:srgbClr val="000000"/>
                    </a:solidFill>
                  </a:rPr>
                  <a:t>一个卷积层的结构如下：</a:t>
                </a:r>
                <a:endParaRPr lang="en-US" altLang="zh-CN" dirty="0">
                  <a:solidFill>
                    <a:srgbClr val="000000"/>
                  </a:solidFill>
                </a:endParaRPr>
              </a:p>
              <a:p>
                <a:pPr marL="0" indent="0">
                  <a:spcBef>
                    <a:spcPts val="0"/>
                  </a:spcBef>
                  <a:spcAft>
                    <a:spcPts val="1200"/>
                  </a:spcAft>
                  <a:buNone/>
                </a:pPr>
                <a:r>
                  <a:rPr lang="zh-CN" altLang="en-US" dirty="0">
                    <a:solidFill>
                      <a:srgbClr val="000000"/>
                    </a:solidFill>
                  </a:rPr>
                  <a:t>（</a:t>
                </a:r>
                <a:r>
                  <a:rPr lang="en-US" altLang="zh-CN" dirty="0">
                    <a:solidFill>
                      <a:srgbClr val="000000"/>
                    </a:solidFill>
                  </a:rPr>
                  <a:t>1</a:t>
                </a:r>
                <a:r>
                  <a:rPr lang="zh-CN" altLang="en-US" dirty="0">
                    <a:solidFill>
                      <a:srgbClr val="000000"/>
                    </a:solidFill>
                  </a:rPr>
                  <a:t>）输入特征组：</a:t>
                </a:r>
                <a14:m>
                  <m:oMath xmlns:m="http://schemas.openxmlformats.org/officeDocument/2006/math">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ea typeface="Cambria Math" panose="02040503050406030204" pitchFamily="18" charset="0"/>
                      </a:rPr>
                      <m:t>∈</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ℝ</m:t>
                        </m:r>
                      </m:e>
                      <m:sup>
                        <m:r>
                          <a:rPr lang="en-US" altLang="zh-CN" b="0" i="1" smtClean="0">
                            <a:solidFill>
                              <a:srgbClr val="000000"/>
                            </a:solidFill>
                            <a:latin typeface="Cambria Math" panose="02040503050406030204" pitchFamily="18" charset="0"/>
                            <a:ea typeface="Cambria Math" panose="02040503050406030204" pitchFamily="18" charset="0"/>
                          </a:rPr>
                          <m:t>𝑀</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𝑁</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𝐷</m:t>
                        </m:r>
                      </m:sup>
                    </m:sSup>
                  </m:oMath>
                </a14:m>
                <a:endParaRPr lang="en-US" altLang="zh-CN" dirty="0">
                  <a:solidFill>
                    <a:srgbClr val="000000"/>
                  </a:solidFill>
                </a:endParaRPr>
              </a:p>
              <a:p>
                <a:pPr marL="0" indent="0">
                  <a:spcBef>
                    <a:spcPts val="0"/>
                  </a:spcBef>
                  <a:spcAft>
                    <a:spcPts val="1200"/>
                  </a:spcAft>
                  <a:buNone/>
                </a:pPr>
                <a:r>
                  <a:rPr lang="zh-CN" altLang="en-US" dirty="0">
                    <a:solidFill>
                      <a:srgbClr val="000000"/>
                    </a:solidFill>
                  </a:rPr>
                  <a:t>（</a:t>
                </a:r>
                <a:r>
                  <a:rPr lang="en-US" altLang="zh-CN" dirty="0">
                    <a:solidFill>
                      <a:srgbClr val="000000"/>
                    </a:solidFill>
                  </a:rPr>
                  <a:t>2</a:t>
                </a:r>
                <a:r>
                  <a:rPr lang="zh-CN" altLang="en-US" dirty="0">
                    <a:solidFill>
                      <a:srgbClr val="000000"/>
                    </a:solidFill>
                  </a:rPr>
                  <a:t>）输出特征组：</a:t>
                </a:r>
                <a14:m>
                  <m:oMath xmlns:m="http://schemas.openxmlformats.org/officeDocument/2006/math">
                    <m:r>
                      <a:rPr lang="en-US" altLang="zh-CN" b="0" i="1" smtClean="0">
                        <a:solidFill>
                          <a:srgbClr val="000000"/>
                        </a:solidFill>
                        <a:latin typeface="Cambria Math" panose="02040503050406030204" pitchFamily="18" charset="0"/>
                        <a:ea typeface="Cambria Math" panose="02040503050406030204" pitchFamily="18" charset="0"/>
                      </a:rPr>
                      <m:t>𝑦</m:t>
                    </m:r>
                    <m:r>
                      <a:rPr lang="en-US" altLang="zh-CN" b="0" i="1" smtClean="0">
                        <a:solidFill>
                          <a:srgbClr val="000000"/>
                        </a:solidFill>
                        <a:latin typeface="Cambria Math" panose="02040503050406030204" pitchFamily="18" charset="0"/>
                        <a:ea typeface="Cambria Math" panose="02040503050406030204" pitchFamily="18" charset="0"/>
                      </a:rPr>
                      <m:t>∈</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ℝ</m:t>
                        </m:r>
                      </m:e>
                      <m:sup>
                        <m:r>
                          <a:rPr lang="en-US" altLang="zh-CN" b="0" i="1" smtClean="0">
                            <a:solidFill>
                              <a:srgbClr val="000000"/>
                            </a:solidFill>
                            <a:latin typeface="Cambria Math" panose="02040503050406030204" pitchFamily="18" charset="0"/>
                            <a:ea typeface="Cambria Math" panose="02040503050406030204" pitchFamily="18" charset="0"/>
                          </a:rPr>
                          <m:t>𝑀</m:t>
                        </m:r>
                        <m:r>
                          <a:rPr lang="en-US" altLang="zh-CN" b="0" i="1" baseline="30000"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𝑁</m:t>
                        </m:r>
                        <m:r>
                          <a:rPr lang="en-US" altLang="zh-CN" b="0" i="1" baseline="30000"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𝑃</m:t>
                        </m:r>
                      </m:sup>
                    </m:sSup>
                  </m:oMath>
                </a14:m>
                <a:endParaRPr lang="en-US" altLang="zh-CN" dirty="0">
                  <a:solidFill>
                    <a:srgbClr val="000000"/>
                  </a:solidFill>
                </a:endParaRPr>
              </a:p>
              <a:p>
                <a:pPr marL="0" indent="0">
                  <a:spcBef>
                    <a:spcPts val="0"/>
                  </a:spcBef>
                  <a:spcAft>
                    <a:spcPts val="1200"/>
                  </a:spcAft>
                  <a:buNone/>
                </a:pPr>
                <a:r>
                  <a:rPr lang="zh-CN" altLang="en-US" dirty="0">
                    <a:solidFill>
                      <a:srgbClr val="000000"/>
                    </a:solidFill>
                  </a:rPr>
                  <a:t>（</a:t>
                </a:r>
                <a:r>
                  <a:rPr lang="en-US" altLang="zh-CN" dirty="0">
                    <a:solidFill>
                      <a:srgbClr val="000000"/>
                    </a:solidFill>
                  </a:rPr>
                  <a:t>3</a:t>
                </a:r>
                <a:r>
                  <a:rPr lang="zh-CN" altLang="en-US" dirty="0">
                    <a:solidFill>
                      <a:srgbClr val="000000"/>
                    </a:solidFill>
                  </a:rPr>
                  <a:t>）卷积核：</a:t>
                </a:r>
                <a:r>
                  <a:rPr lang="en-US" altLang="zh-CN" b="0" dirty="0">
                    <a:solidFill>
                      <a:srgbClr val="000000"/>
                    </a:solidFill>
                    <a:ea typeface="Cambria Math" panose="02040503050406030204" pitchFamily="18" charset="0"/>
                  </a:rPr>
                  <a:t> </a:t>
                </a:r>
                <a14:m>
                  <m:oMath xmlns:m="http://schemas.openxmlformats.org/officeDocument/2006/math">
                    <m:r>
                      <a:rPr lang="en-US" altLang="zh-CN" b="0" i="1" smtClean="0">
                        <a:solidFill>
                          <a:srgbClr val="000000"/>
                        </a:solidFill>
                        <a:latin typeface="Cambria Math" panose="02040503050406030204" pitchFamily="18" charset="0"/>
                        <a:ea typeface="Cambria Math" panose="02040503050406030204" pitchFamily="18" charset="0"/>
                      </a:rPr>
                      <m:t>𝑤</m:t>
                    </m:r>
                    <m:r>
                      <a:rPr lang="en-US" altLang="zh-CN" b="0" i="1" smtClean="0">
                        <a:solidFill>
                          <a:srgbClr val="000000"/>
                        </a:solidFill>
                        <a:latin typeface="Cambria Math" panose="02040503050406030204" pitchFamily="18" charset="0"/>
                        <a:ea typeface="Cambria Math" panose="02040503050406030204" pitchFamily="18" charset="0"/>
                      </a:rPr>
                      <m:t>∈</m:t>
                    </m:r>
                    <m:sSup>
                      <m:sSupPr>
                        <m:ctrlPr>
                          <a:rPr lang="en-US" altLang="zh-CN" b="0" i="1" smtClean="0">
                            <a:solidFill>
                              <a:srgbClr val="000000"/>
                            </a:solidFill>
                            <a:latin typeface="Cambria Math" panose="02040503050406030204" pitchFamily="18" charset="0"/>
                            <a:ea typeface="Cambria Math" panose="02040503050406030204" pitchFamily="18" charset="0"/>
                          </a:rPr>
                        </m:ctrlPr>
                      </m:sSupPr>
                      <m:e>
                        <m:r>
                          <a:rPr lang="en-US" altLang="zh-CN" b="0" i="1" smtClean="0">
                            <a:solidFill>
                              <a:srgbClr val="000000"/>
                            </a:solidFill>
                            <a:latin typeface="Cambria Math" panose="02040503050406030204" pitchFamily="18" charset="0"/>
                            <a:ea typeface="Cambria Math" panose="02040503050406030204" pitchFamily="18" charset="0"/>
                          </a:rPr>
                          <m:t>ℝ</m:t>
                        </m:r>
                      </m:e>
                      <m:sup>
                        <m:r>
                          <a:rPr lang="en-US" altLang="zh-CN" b="0" i="1" smtClean="0">
                            <a:solidFill>
                              <a:srgbClr val="000000"/>
                            </a:solidFill>
                            <a:latin typeface="Cambria Math" panose="02040503050406030204" pitchFamily="18" charset="0"/>
                            <a:ea typeface="Cambria Math" panose="02040503050406030204" pitchFamily="18" charset="0"/>
                          </a:rPr>
                          <m:t>𝑈</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𝑉</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𝑃</m:t>
                        </m:r>
                        <m:r>
                          <a:rPr lang="en-US" altLang="zh-CN" b="0" i="1" smtClean="0">
                            <a:solidFill>
                              <a:srgbClr val="000000"/>
                            </a:solidFill>
                            <a:latin typeface="Cambria Math" panose="02040503050406030204" pitchFamily="18" charset="0"/>
                            <a:ea typeface="Cambria Math" panose="02040503050406030204" pitchFamily="18" charset="0"/>
                          </a:rPr>
                          <m:t>×</m:t>
                        </m:r>
                        <m:r>
                          <a:rPr lang="en-US" altLang="zh-CN" b="0" i="1" smtClean="0">
                            <a:solidFill>
                              <a:srgbClr val="000000"/>
                            </a:solidFill>
                            <a:latin typeface="Cambria Math" panose="02040503050406030204" pitchFamily="18" charset="0"/>
                            <a:ea typeface="Cambria Math" panose="02040503050406030204" pitchFamily="18" charset="0"/>
                          </a:rPr>
                          <m:t>𝐷</m:t>
                        </m:r>
                      </m:sup>
                    </m:sSup>
                  </m:oMath>
                </a14:m>
                <a:endParaRPr lang="zh-CN" altLang="en-US" dirty="0">
                  <a:solidFill>
                    <a:srgbClr val="000000"/>
                  </a:solidFill>
                </a:endParaRPr>
              </a:p>
            </p:txBody>
          </p:sp>
        </mc:Choice>
        <mc:Fallback xmlns="">
          <p:sp>
            <p:nvSpPr>
              <p:cNvPr id="1048642" name="内容占位符 2"/>
              <p:cNvSpPr>
                <a:spLocks noGrp="1" noRot="1" noChangeAspect="1" noMove="1" noResize="1" noEditPoints="1" noAdjustHandles="1" noChangeArrowheads="1" noChangeShapeType="1" noTextEdit="1"/>
              </p:cNvSpPr>
              <p:nvPr>
                <p:ph idx="1"/>
              </p:nvPr>
            </p:nvSpPr>
            <p:spPr>
              <a:xfrm>
                <a:off x="609600" y="990600"/>
                <a:ext cx="10972800" cy="4876800"/>
              </a:xfrm>
              <a:blipFill>
                <a:blip r:embed="rId2"/>
                <a:stretch>
                  <a:fillRect l="-1389" t="-1750" r="-1000"/>
                </a:stretch>
              </a:blipFill>
            </p:spPr>
            <p:txBody>
              <a:bodyPr/>
              <a:lstStyle/>
              <a:p>
                <a:r>
                  <a:rPr lang="en-US">
                    <a:noFill/>
                  </a:rPr>
                  <a:t> </a:t>
                </a:r>
              </a:p>
            </p:txBody>
          </p:sp>
        </mc:Fallback>
      </mc:AlternateContent>
      <p:pic>
        <p:nvPicPr>
          <p:cNvPr id="2097167" name="图片 3" descr="屏幕剪辑"/>
          <p:cNvPicPr>
            <a:picLocks noChangeAspect="1"/>
          </p:cNvPicPr>
          <p:nvPr/>
        </p:nvPicPr>
        <p:blipFill rotWithShape="1">
          <a:blip r:embed="rId3"/>
          <a:srcRect t="50878" b="6272"/>
          <a:stretch/>
        </p:blipFill>
        <p:spPr>
          <a:xfrm>
            <a:off x="6817605" y="1828800"/>
            <a:ext cx="5105400" cy="2057400"/>
          </a:xfrm>
          <a:prstGeom prst="rect">
            <a:avLst/>
          </a:prstGeom>
        </p:spPr>
      </p:pic>
    </p:spTree>
    <p:extLst>
      <p:ext uri="{BB962C8B-B14F-4D97-AF65-F5344CB8AC3E}">
        <p14:creationId xmlns:p14="http://schemas.microsoft.com/office/powerpoint/2010/main" val="150402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标题 1"/>
          <p:cNvSpPr>
            <a:spLocks noGrp="1"/>
          </p:cNvSpPr>
          <p:nvPr>
            <p:ph type="title"/>
          </p:nvPr>
        </p:nvSpPr>
        <p:spPr/>
        <p:txBody>
          <a:bodyPr/>
          <a:lstStyle/>
          <a:p>
            <a:r>
              <a:rPr lang="zh-CN" altLang="en-US" dirty="0"/>
              <a:t>一个卷积核的计算</a:t>
            </a:r>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F3BE5E79-119E-499D-9820-90DA62D4E739}"/>
                  </a:ext>
                </a:extLst>
              </p:cNvPr>
              <p:cNvSpPr>
                <a:spLocks noGrp="1"/>
              </p:cNvSpPr>
              <p:nvPr>
                <p:ph idx="1"/>
              </p:nvPr>
            </p:nvSpPr>
            <p:spPr>
              <a:xfrm>
                <a:off x="457200" y="1219200"/>
                <a:ext cx="6705600" cy="2971800"/>
              </a:xfrm>
            </p:spPr>
            <p:txBody>
              <a:bodyPr/>
              <a:lstStyle/>
              <a:p>
                <a:pPr marL="0" indent="0">
                  <a:spcBef>
                    <a:spcPts val="0"/>
                  </a:spcBef>
                  <a:spcAft>
                    <a:spcPts val="1200"/>
                  </a:spcAft>
                  <a:buNone/>
                </a:pPr>
                <a:r>
                  <a:rPr lang="zh-CN" altLang="en-US" sz="2800" dirty="0">
                    <a:solidFill>
                      <a:srgbClr val="000000"/>
                    </a:solidFill>
                  </a:rPr>
                  <a:t>以右图为例：</a:t>
                </a:r>
                <a:endParaRPr lang="en-US" altLang="zh-CN" sz="2800" dirty="0">
                  <a:solidFill>
                    <a:srgbClr val="000000"/>
                  </a:solidFill>
                </a:endParaRPr>
              </a:p>
              <a:p>
                <a:pPr>
                  <a:spcBef>
                    <a:spcPts val="0"/>
                  </a:spcBef>
                  <a:spcAft>
                    <a:spcPts val="1200"/>
                  </a:spcAft>
                  <a:buFont typeface="Arial" panose="020B0604020202020204" pitchFamily="34" charset="0"/>
                  <a:buChar char="•"/>
                </a:pPr>
                <a:r>
                  <a:rPr lang="zh-CN" altLang="en-US" sz="2800" dirty="0">
                    <a:solidFill>
                      <a:srgbClr val="000000"/>
                    </a:solidFill>
                  </a:rPr>
                  <a:t>输入图像大小</a:t>
                </a:r>
                <a14:m>
                  <m:oMath xmlns:m="http://schemas.openxmlformats.org/officeDocument/2006/math">
                    <m:r>
                      <a:rPr lang="en-US" altLang="zh-CN" sz="2800" b="0" i="1" smtClean="0">
                        <a:solidFill>
                          <a:srgbClr val="000000"/>
                        </a:solidFill>
                        <a:latin typeface="Cambria Math" panose="02040503050406030204" pitchFamily="18" charset="0"/>
                      </a:rPr>
                      <m:t>8</m:t>
                    </m:r>
                    <m:r>
                      <a:rPr lang="en-US" altLang="zh-CN" sz="2800" b="0" i="1" smtClean="0">
                        <a:solidFill>
                          <a:srgbClr val="000000"/>
                        </a:solidFill>
                        <a:latin typeface="Cambria Math" panose="02040503050406030204" pitchFamily="18" charset="0"/>
                        <a:ea typeface="Cambria Math" panose="02040503050406030204" pitchFamily="18" charset="0"/>
                      </a:rPr>
                      <m:t>×8</m:t>
                    </m:r>
                  </m:oMath>
                </a14:m>
                <a:r>
                  <a:rPr lang="zh-CN" altLang="en-US" sz="2800" dirty="0">
                    <a:solidFill>
                      <a:srgbClr val="000000"/>
                    </a:solidFill>
                  </a:rPr>
                  <a:t>，有三个通道</a:t>
                </a:r>
                <a:endParaRPr lang="en-US" altLang="zh-CN" sz="2800" dirty="0">
                  <a:solidFill>
                    <a:srgbClr val="000000"/>
                  </a:solidFill>
                </a:endParaRPr>
              </a:p>
              <a:p>
                <a:pPr>
                  <a:spcBef>
                    <a:spcPts val="0"/>
                  </a:spcBef>
                  <a:spcAft>
                    <a:spcPts val="1200"/>
                  </a:spcAft>
                  <a:buFont typeface="Arial" panose="020B0604020202020204" pitchFamily="34" charset="0"/>
                  <a:buChar char="•"/>
                </a:pPr>
                <a:r>
                  <a:rPr lang="zh-CN" altLang="en-US" sz="2800" dirty="0">
                    <a:solidFill>
                      <a:srgbClr val="000000"/>
                    </a:solidFill>
                  </a:rPr>
                  <a:t>卷积核大小</a:t>
                </a:r>
                <a14:m>
                  <m:oMath xmlns:m="http://schemas.openxmlformats.org/officeDocument/2006/math">
                    <m:r>
                      <a:rPr lang="en-US" altLang="zh-CN" sz="2800" b="0" i="0" smtClean="0">
                        <a:solidFill>
                          <a:srgbClr val="000000"/>
                        </a:solidFill>
                        <a:latin typeface="Cambria Math" panose="02040503050406030204" pitchFamily="18" charset="0"/>
                        <a:ea typeface="Cambria Math" panose="02040503050406030204" pitchFamily="18" charset="0"/>
                      </a:rPr>
                      <m:t>3</m:t>
                    </m:r>
                    <m:r>
                      <a:rPr lang="en-US" altLang="zh-CN" sz="2800" b="0" i="1" smtClean="0">
                        <a:solidFill>
                          <a:srgbClr val="000000"/>
                        </a:solidFill>
                        <a:latin typeface="Cambria Math" panose="02040503050406030204" pitchFamily="18" charset="0"/>
                        <a:ea typeface="Cambria Math" panose="02040503050406030204" pitchFamily="18" charset="0"/>
                      </a:rPr>
                      <m:t>×3</m:t>
                    </m:r>
                  </m:oMath>
                </a14:m>
                <a:r>
                  <a:rPr lang="zh-CN" altLang="en-US" sz="2800" dirty="0">
                    <a:solidFill>
                      <a:srgbClr val="000000"/>
                    </a:solidFill>
                  </a:rPr>
                  <a:t>，有三个通道</a:t>
                </a:r>
                <a:endParaRPr lang="en-US" altLang="zh-CN" sz="2800" dirty="0">
                  <a:solidFill>
                    <a:srgbClr val="000000"/>
                  </a:solidFill>
                </a:endParaRPr>
              </a:p>
              <a:p>
                <a:pPr>
                  <a:spcBef>
                    <a:spcPts val="0"/>
                  </a:spcBef>
                  <a:spcAft>
                    <a:spcPts val="1200"/>
                  </a:spcAft>
                  <a:buFont typeface="Arial" panose="020B0604020202020204" pitchFamily="34" charset="0"/>
                  <a:buChar char="•"/>
                </a:pPr>
                <a:r>
                  <a:rPr lang="zh-CN" altLang="en-US" sz="2800" dirty="0">
                    <a:solidFill>
                      <a:srgbClr val="000000"/>
                    </a:solidFill>
                  </a:rPr>
                  <a:t>卷积核的参数个数</a:t>
                </a:r>
                <a:r>
                  <a:rPr lang="en-US" altLang="zh-CN" sz="2800" dirty="0">
                    <a:solidFill>
                      <a:srgbClr val="000000"/>
                    </a:solidFill>
                    <a:ea typeface="Cambria Math" panose="02040503050406030204" pitchFamily="18" charset="0"/>
                  </a:rPr>
                  <a:t>: </a:t>
                </a:r>
                <a14:m>
                  <m:oMath xmlns:m="http://schemas.openxmlformats.org/officeDocument/2006/math">
                    <m:r>
                      <a:rPr lang="en-US" altLang="zh-CN" sz="2800" b="0" i="0" smtClean="0">
                        <a:solidFill>
                          <a:srgbClr val="000000"/>
                        </a:solidFill>
                        <a:latin typeface="Cambria Math" panose="02040503050406030204" pitchFamily="18" charset="0"/>
                        <a:ea typeface="Cambria Math" panose="02040503050406030204" pitchFamily="18" charset="0"/>
                      </a:rPr>
                      <m:t>(3</m:t>
                    </m:r>
                    <m:r>
                      <a:rPr lang="en-US" altLang="zh-CN" sz="2800" b="0" i="1" smtClean="0">
                        <a:solidFill>
                          <a:srgbClr val="000000"/>
                        </a:solidFill>
                        <a:latin typeface="Cambria Math" panose="02040503050406030204" pitchFamily="18" charset="0"/>
                        <a:ea typeface="Cambria Math" panose="02040503050406030204" pitchFamily="18" charset="0"/>
                      </a:rPr>
                      <m:t>×3×3</m:t>
                    </m:r>
                    <m:r>
                      <a:rPr lang="en-US" altLang="zh-CN" sz="2800" i="1">
                        <a:solidFill>
                          <a:srgbClr val="000000"/>
                        </a:solidFill>
                        <a:latin typeface="Cambria Math" panose="02040503050406030204" pitchFamily="18" charset="0"/>
                        <a:ea typeface="Cambria Math" panose="02040503050406030204" pitchFamily="18" charset="0"/>
                      </a:rPr>
                      <m:t>+</m:t>
                    </m:r>
                    <m:r>
                      <a:rPr lang="en-US" altLang="zh-CN" sz="2800" b="0" i="1" smtClean="0">
                        <a:solidFill>
                          <a:srgbClr val="000000"/>
                        </a:solidFill>
                        <a:latin typeface="Cambria Math" panose="02040503050406030204" pitchFamily="18" charset="0"/>
                        <a:ea typeface="Cambria Math" panose="02040503050406030204" pitchFamily="18" charset="0"/>
                      </a:rPr>
                      <m:t>1)×1</m:t>
                    </m:r>
                  </m:oMath>
                </a14:m>
                <a:endParaRPr lang="en-US" altLang="zh-CN" sz="2800" dirty="0">
                  <a:solidFill>
                    <a:srgbClr val="000000"/>
                  </a:solidFill>
                </a:endParaRPr>
              </a:p>
              <a:p>
                <a:pPr>
                  <a:spcBef>
                    <a:spcPts val="0"/>
                  </a:spcBef>
                  <a:spcAft>
                    <a:spcPts val="1200"/>
                  </a:spcAft>
                  <a:buFont typeface="Arial" panose="020B0604020202020204" pitchFamily="34" charset="0"/>
                  <a:buChar char="•"/>
                </a:pPr>
                <a:r>
                  <a:rPr lang="zh-CN" altLang="en-US" sz="2800" dirty="0">
                    <a:solidFill>
                      <a:srgbClr val="000000"/>
                    </a:solidFill>
                  </a:rPr>
                  <a:t>输出特征只有一个通道</a:t>
                </a:r>
              </a:p>
            </p:txBody>
          </p:sp>
        </mc:Choice>
        <mc:Fallback xmlns="">
          <p:sp>
            <p:nvSpPr>
              <p:cNvPr id="9" name="内容占位符 2">
                <a:extLst>
                  <a:ext uri="{FF2B5EF4-FFF2-40B4-BE49-F238E27FC236}">
                    <a16:creationId xmlns:a16="http://schemas.microsoft.com/office/drawing/2014/main" id="{F3BE5E79-119E-499D-9820-90DA62D4E739}"/>
                  </a:ext>
                </a:extLst>
              </p:cNvPr>
              <p:cNvSpPr>
                <a:spLocks noGrp="1" noRot="1" noChangeAspect="1" noMove="1" noResize="1" noEditPoints="1" noAdjustHandles="1" noChangeArrowheads="1" noChangeShapeType="1" noTextEdit="1"/>
              </p:cNvSpPr>
              <p:nvPr>
                <p:ph idx="1"/>
              </p:nvPr>
            </p:nvSpPr>
            <p:spPr>
              <a:xfrm>
                <a:off x="457200" y="1219200"/>
                <a:ext cx="6705600" cy="2971800"/>
              </a:xfrm>
              <a:blipFill>
                <a:blip r:embed="rId2"/>
                <a:stretch>
                  <a:fillRect l="-1818" t="-2049" b="-1025"/>
                </a:stretch>
              </a:blipFill>
            </p:spPr>
            <p:txBody>
              <a:bodyPr/>
              <a:lstStyle/>
              <a:p>
                <a:r>
                  <a:rPr lang="en-US">
                    <a:noFill/>
                  </a:rPr>
                  <a:t> </a:t>
                </a:r>
              </a:p>
            </p:txBody>
          </p:sp>
        </mc:Fallback>
      </mc:AlternateContent>
      <p:pic>
        <p:nvPicPr>
          <p:cNvPr id="7" name="图片 6" descr="图示&#10;&#10;描述已自动生成">
            <a:extLst>
              <a:ext uri="{FF2B5EF4-FFF2-40B4-BE49-F238E27FC236}">
                <a16:creationId xmlns:a16="http://schemas.microsoft.com/office/drawing/2014/main" id="{94B7DC5D-A201-4208-9FC9-5744D9B368C4}"/>
              </a:ext>
            </a:extLst>
          </p:cNvPr>
          <p:cNvPicPr>
            <a:picLocks noChangeAspect="1"/>
          </p:cNvPicPr>
          <p:nvPr/>
        </p:nvPicPr>
        <p:blipFill rotWithShape="1">
          <a:blip r:embed="rId3">
            <a:extLst>
              <a:ext uri="{28A0092B-C50C-407E-A947-70E740481C1C}">
                <a14:useLocalDpi xmlns:a14="http://schemas.microsoft.com/office/drawing/2010/main" val="0"/>
              </a:ext>
            </a:extLst>
          </a:blip>
          <a:srcRect l="16793" t="4023" r="17799" b="3511"/>
          <a:stretch/>
        </p:blipFill>
        <p:spPr>
          <a:xfrm>
            <a:off x="6781800" y="104095"/>
            <a:ext cx="5334000" cy="6601504"/>
          </a:xfrm>
          <a:prstGeom prst="rect">
            <a:avLst/>
          </a:prstGeom>
        </p:spPr>
      </p:pic>
    </p:spTree>
    <p:extLst>
      <p:ext uri="{BB962C8B-B14F-4D97-AF65-F5344CB8AC3E}">
        <p14:creationId xmlns:p14="http://schemas.microsoft.com/office/powerpoint/2010/main" val="2763864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标题 1"/>
          <p:cNvSpPr>
            <a:spLocks noGrp="1"/>
          </p:cNvSpPr>
          <p:nvPr>
            <p:ph type="title"/>
          </p:nvPr>
        </p:nvSpPr>
        <p:spPr/>
        <p:txBody>
          <a:bodyPr/>
          <a:lstStyle/>
          <a:p>
            <a:r>
              <a:rPr lang="zh-CN" altLang="en-US" dirty="0"/>
              <a:t>多个卷积核的计算</a:t>
            </a:r>
          </a:p>
        </p:txBody>
      </p:sp>
      <p:pic>
        <p:nvPicPr>
          <p:cNvPr id="5" name="Picture 2" descr="C:\Users\zero\Desktop\讲习班\tensorflow\image\2d\3d.gif">
            <a:extLst>
              <a:ext uri="{FF2B5EF4-FFF2-40B4-BE49-F238E27FC236}">
                <a16:creationId xmlns:a16="http://schemas.microsoft.com/office/drawing/2014/main" id="{5627949D-B763-42F5-97C3-3B77DA924D7C}"/>
              </a:ext>
            </a:extLst>
          </p:cNvPr>
          <p:cNvPicPr>
            <a:picLocks noChangeAspect="1" noChangeArrowheads="1" noCrop="1"/>
          </p:cNvPicPr>
          <p:nvPr/>
        </p:nvPicPr>
        <p:blipFill>
          <a:blip r:embed="rId2"/>
          <a:srcRect/>
          <a:stretch>
            <a:fillRect/>
          </a:stretch>
        </p:blipFill>
        <p:spPr bwMode="auto">
          <a:xfrm>
            <a:off x="4419600" y="76421"/>
            <a:ext cx="6553200" cy="6705158"/>
          </a:xfrm>
          <a:prstGeom prst="rect">
            <a:avLst/>
          </a:prstGeom>
          <a:noFill/>
        </p:spPr>
      </p:pic>
    </p:spTree>
    <p:extLst>
      <p:ext uri="{BB962C8B-B14F-4D97-AF65-F5344CB8AC3E}">
        <p14:creationId xmlns:p14="http://schemas.microsoft.com/office/powerpoint/2010/main" val="41405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dirty="0"/>
              <a:t>全连接前馈神经网络</a:t>
            </a:r>
            <a:endParaRPr lang="en-US" altLang="zh-CN" dirty="0"/>
          </a:p>
        </p:txBody>
      </p:sp>
      <p:sp>
        <p:nvSpPr>
          <p:cNvPr id="1048598" name="内容占位符 2"/>
          <p:cNvSpPr>
            <a:spLocks noGrp="1"/>
          </p:cNvSpPr>
          <p:nvPr>
            <p:ph idx="1"/>
          </p:nvPr>
        </p:nvSpPr>
        <p:spPr/>
        <p:txBody>
          <a:bodyPr/>
          <a:lstStyle/>
          <a:p>
            <a:r>
              <a:rPr lang="zh-CN" altLang="en-US" dirty="0"/>
              <a:t>权重矩阵的参数非常多，训练效率低，容易出现过拟合</a:t>
            </a:r>
            <a:endParaRPr lang="en-US" altLang="zh-CN" dirty="0"/>
          </a:p>
          <a:p>
            <a:endParaRPr lang="en-US" altLang="zh-CN" dirty="0"/>
          </a:p>
          <a:p>
            <a:endParaRPr lang="en-US" altLang="zh-CN" dirty="0"/>
          </a:p>
          <a:p>
            <a:endParaRPr lang="en-US" altLang="zh-CN" dirty="0"/>
          </a:p>
          <a:p>
            <a:endParaRPr lang="en-US" altLang="zh-CN" dirty="0"/>
          </a:p>
          <a:p>
            <a:r>
              <a:rPr lang="zh-CN" altLang="en-US" dirty="0"/>
              <a:t>很难提取局部不变性特征</a:t>
            </a:r>
            <a:endParaRPr lang="en-US" altLang="zh-CN" dirty="0"/>
          </a:p>
          <a:p>
            <a:pPr lvl="1"/>
            <a:r>
              <a:rPr lang="zh-CN" altLang="en-US" dirty="0"/>
              <a:t>自然图像中的物体都具有</a:t>
            </a:r>
            <a:r>
              <a:rPr lang="zh-CN" altLang="en-US" dirty="0">
                <a:solidFill>
                  <a:schemeClr val="accent3"/>
                </a:solidFill>
              </a:rPr>
              <a:t>局部不变性特征</a:t>
            </a:r>
            <a:endParaRPr lang="en-US" altLang="zh-CN" dirty="0">
              <a:solidFill>
                <a:schemeClr val="accent3"/>
              </a:solidFill>
            </a:endParaRPr>
          </a:p>
          <a:p>
            <a:pPr lvl="2"/>
            <a:r>
              <a:rPr lang="zh-CN" altLang="en-US" dirty="0"/>
              <a:t>尺度缩放、平移、旋转等操作不影响其语义信息。</a:t>
            </a:r>
            <a:endParaRPr lang="en-US" altLang="zh-CN" dirty="0"/>
          </a:p>
        </p:txBody>
      </p:sp>
      <p:pic>
        <p:nvPicPr>
          <p:cNvPr id="2097153" name="图片 3" descr="屏幕剪辑"/>
          <p:cNvPicPr>
            <a:picLocks noChangeAspect="1"/>
          </p:cNvPicPr>
          <p:nvPr/>
        </p:nvPicPr>
        <p:blipFill>
          <a:blip r:embed="rId3"/>
          <a:stretch>
            <a:fillRect/>
          </a:stretch>
        </p:blipFill>
        <p:spPr>
          <a:xfrm>
            <a:off x="3342624" y="1600200"/>
            <a:ext cx="5506752" cy="1981200"/>
          </a:xfrm>
          <a:prstGeom prst="rect">
            <a:avLst/>
          </a:prstGeom>
        </p:spPr>
      </p:pic>
      <p:pic>
        <p:nvPicPr>
          <p:cNvPr id="6" name="Picture 4" descr="转）AutoML for Data Augmentation - AHU-WangXiao - 博客园">
            <a:extLst>
              <a:ext uri="{FF2B5EF4-FFF2-40B4-BE49-F238E27FC236}">
                <a16:creationId xmlns:a16="http://schemas.microsoft.com/office/drawing/2014/main" id="{11789F46-2B2B-4FFE-902B-10EEA54794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22" t="9451" b="67170"/>
          <a:stretch/>
        </p:blipFill>
        <p:spPr bwMode="auto">
          <a:xfrm>
            <a:off x="1833888" y="5044505"/>
            <a:ext cx="8524224" cy="1356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标题 1"/>
          <p:cNvSpPr>
            <a:spLocks noGrp="1"/>
          </p:cNvSpPr>
          <p:nvPr>
            <p:ph type="title"/>
          </p:nvPr>
        </p:nvSpPr>
        <p:spPr/>
        <p:txBody>
          <a:bodyPr/>
          <a:lstStyle/>
          <a:p>
            <a:r>
              <a:rPr lang="zh-CN" altLang="en-US" dirty="0"/>
              <a:t>卷积层的映射关系</a:t>
            </a:r>
          </a:p>
        </p:txBody>
      </p:sp>
      <p:pic>
        <p:nvPicPr>
          <p:cNvPr id="2097169" name="图片 3"/>
          <p:cNvPicPr>
            <a:picLocks noChangeAspect="1"/>
          </p:cNvPicPr>
          <p:nvPr/>
        </p:nvPicPr>
        <p:blipFill>
          <a:blip r:embed="rId2">
            <a:clrChange>
              <a:clrFrom>
                <a:srgbClr val="FFFFFF"/>
              </a:clrFrom>
              <a:clrTo>
                <a:srgbClr val="FFFFFF">
                  <a:alpha val="0"/>
                </a:srgbClr>
              </a:clrTo>
            </a:clrChange>
          </a:blip>
          <a:stretch>
            <a:fillRect/>
          </a:stretch>
        </p:blipFill>
        <p:spPr>
          <a:xfrm>
            <a:off x="152400" y="876300"/>
            <a:ext cx="8235316" cy="4610100"/>
          </a:xfrm>
          <a:prstGeom prst="rect">
            <a:avLst/>
          </a:prstGeom>
        </p:spPr>
      </p:pic>
      <p:pic>
        <p:nvPicPr>
          <p:cNvPr id="2097170" name="图片 6"/>
          <p:cNvPicPr>
            <a:picLocks noChangeAspect="1"/>
          </p:cNvPicPr>
          <p:nvPr/>
        </p:nvPicPr>
        <p:blipFill>
          <a:blip r:embed="rId3">
            <a:clrChange>
              <a:clrFrom>
                <a:srgbClr val="FFFFFF"/>
              </a:clrFrom>
              <a:clrTo>
                <a:srgbClr val="FFFFFF">
                  <a:alpha val="0"/>
                </a:srgbClr>
              </a:clrTo>
            </a:clrChange>
          </a:blip>
          <a:stretch>
            <a:fillRect/>
          </a:stretch>
        </p:blipFill>
        <p:spPr>
          <a:xfrm>
            <a:off x="5867400" y="4458437"/>
            <a:ext cx="5193249" cy="1488973"/>
          </a:xfrm>
          <a:prstGeom prst="rect">
            <a:avLst/>
          </a:prstGeom>
        </p:spPr>
      </p:pic>
      <p:sp>
        <p:nvSpPr>
          <p:cNvPr id="6" name="内容占位符 2">
            <a:extLst>
              <a:ext uri="{FF2B5EF4-FFF2-40B4-BE49-F238E27FC236}">
                <a16:creationId xmlns:a16="http://schemas.microsoft.com/office/drawing/2014/main" id="{63BB29B6-6DB8-4645-8214-E92AE303F63F}"/>
              </a:ext>
            </a:extLst>
          </p:cNvPr>
          <p:cNvSpPr txBox="1">
            <a:spLocks/>
          </p:cNvSpPr>
          <p:nvPr/>
        </p:nvSpPr>
        <p:spPr>
          <a:xfrm>
            <a:off x="5867400" y="3878581"/>
            <a:ext cx="4202949" cy="73341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Bef>
                <a:spcPts val="0"/>
              </a:spcBef>
              <a:spcAft>
                <a:spcPts val="1200"/>
              </a:spcAft>
              <a:buFont typeface="Wingdings 3" panose="05040102010807070707" pitchFamily="18" charset="2"/>
              <a:buNone/>
            </a:pPr>
            <a:r>
              <a:rPr lang="zh-CN" altLang="en-US" sz="2800" dirty="0">
                <a:solidFill>
                  <a:srgbClr val="000000"/>
                </a:solidFill>
              </a:rPr>
              <a:t>一个卷积核的计算公式：</a:t>
            </a:r>
          </a:p>
        </p:txBody>
      </p:sp>
      <p:sp>
        <p:nvSpPr>
          <p:cNvPr id="7" name="内容占位符 2">
            <a:extLst>
              <a:ext uri="{FF2B5EF4-FFF2-40B4-BE49-F238E27FC236}">
                <a16:creationId xmlns:a16="http://schemas.microsoft.com/office/drawing/2014/main" id="{F785DD29-BD86-4F3B-8FA4-B53D0A5D1619}"/>
              </a:ext>
            </a:extLst>
          </p:cNvPr>
          <p:cNvSpPr txBox="1">
            <a:spLocks/>
          </p:cNvSpPr>
          <p:nvPr/>
        </p:nvSpPr>
        <p:spPr>
          <a:xfrm>
            <a:off x="5871210" y="5909310"/>
            <a:ext cx="6122889" cy="73341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Bef>
                <a:spcPts val="0"/>
              </a:spcBef>
              <a:spcAft>
                <a:spcPts val="1200"/>
              </a:spcAft>
              <a:buFont typeface="Wingdings 3" panose="05040102010807070707" pitchFamily="18" charset="2"/>
              <a:buNone/>
            </a:pPr>
            <a:r>
              <a:rPr lang="zh-CN" altLang="en-US" sz="2800" dirty="0">
                <a:solidFill>
                  <a:srgbClr val="000000"/>
                </a:solidFill>
              </a:rPr>
              <a:t>多个卷积核：重复一个卷积核的过程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3400" y="1066800"/>
            <a:ext cx="10502900" cy="523220"/>
          </a:xfrm>
          <a:prstGeom prst="rect">
            <a:avLst/>
          </a:prstGeom>
          <a:noFill/>
        </p:spPr>
        <p:txBody>
          <a:bodyPr wrap="square" rtlCol="0">
            <a:spAutoFit/>
          </a:bodyPr>
          <a:lstStyle/>
          <a:p>
            <a:r>
              <a:rPr lang="zh-CN" altLang="en-US" sz="2800" dirty="0"/>
              <a:t>在网络结构中引入卷积层的目的主要是为了进行图像的特征提取。</a:t>
            </a:r>
          </a:p>
        </p:txBody>
      </p:sp>
      <p:pic>
        <p:nvPicPr>
          <p:cNvPr id="5" name="图片 4" descr="卷积"/>
          <p:cNvPicPr>
            <a:picLocks noChangeAspect="1"/>
          </p:cNvPicPr>
          <p:nvPr/>
        </p:nvPicPr>
        <p:blipFill>
          <a:blip r:embed="rId3"/>
          <a:stretch>
            <a:fillRect/>
          </a:stretch>
        </p:blipFill>
        <p:spPr>
          <a:xfrm>
            <a:off x="609600" y="1828800"/>
            <a:ext cx="6349365" cy="4222115"/>
          </a:xfrm>
          <a:prstGeom prst="rect">
            <a:avLst/>
          </a:prstGeom>
        </p:spPr>
      </p:pic>
      <p:sp>
        <p:nvSpPr>
          <p:cNvPr id="7" name="文本框 6"/>
          <p:cNvSpPr txBox="1"/>
          <p:nvPr/>
        </p:nvSpPr>
        <p:spPr>
          <a:xfrm>
            <a:off x="7162800" y="1905000"/>
            <a:ext cx="4876800" cy="2246769"/>
          </a:xfrm>
          <a:prstGeom prst="rect">
            <a:avLst/>
          </a:prstGeom>
          <a:noFill/>
        </p:spPr>
        <p:txBody>
          <a:bodyPr wrap="square" rtlCol="0">
            <a:spAutoFit/>
          </a:bodyPr>
          <a:lstStyle/>
          <a:p>
            <a:r>
              <a:rPr lang="zh-CN" altLang="en-US" sz="2800" dirty="0"/>
              <a:t>卷积操作不是矩阵相乘，而是将卷积核放在输入矩阵上，对应的位置相乘然后再相加，之后就在输入矩阵上进行滑动，这样就得到了提取的特征图。</a:t>
            </a:r>
          </a:p>
        </p:txBody>
      </p:sp>
      <p:sp>
        <p:nvSpPr>
          <p:cNvPr id="8" name="文本框 7"/>
          <p:cNvSpPr txBox="1"/>
          <p:nvPr/>
        </p:nvSpPr>
        <p:spPr>
          <a:xfrm>
            <a:off x="7162800" y="4419600"/>
            <a:ext cx="4800600" cy="1384995"/>
          </a:xfrm>
          <a:prstGeom prst="rect">
            <a:avLst/>
          </a:prstGeom>
          <a:noFill/>
        </p:spPr>
        <p:txBody>
          <a:bodyPr wrap="square" rtlCol="0">
            <a:spAutoFit/>
          </a:bodyPr>
          <a:lstStyle/>
          <a:p>
            <a:r>
              <a:rPr lang="zh-CN" altLang="en-US" sz="2800" dirty="0"/>
              <a:t>卷积操作的两个特性：</a:t>
            </a:r>
          </a:p>
          <a:p>
            <a:pPr marL="285750" indent="-285750">
              <a:buFont typeface="Arial" panose="020B0604020202020204" pitchFamily="34" charset="0"/>
              <a:buChar char="•"/>
            </a:pPr>
            <a:r>
              <a:rPr lang="zh-CN" altLang="en-US" sz="2800" b="1" dirty="0"/>
              <a:t>局部感知</a:t>
            </a:r>
          </a:p>
          <a:p>
            <a:pPr marL="285750" indent="-285750">
              <a:buFont typeface="Arial" panose="020B0604020202020204" pitchFamily="34" charset="0"/>
              <a:buChar char="•"/>
            </a:pPr>
            <a:r>
              <a:rPr lang="zh-CN" altLang="en-US" sz="2800" b="1" dirty="0"/>
              <a:t>权值共享</a:t>
            </a:r>
          </a:p>
        </p:txBody>
      </p:sp>
      <p:sp>
        <p:nvSpPr>
          <p:cNvPr id="9" name="标题 1">
            <a:extLst>
              <a:ext uri="{FF2B5EF4-FFF2-40B4-BE49-F238E27FC236}">
                <a16:creationId xmlns:a16="http://schemas.microsoft.com/office/drawing/2014/main" id="{3D16113E-C2CC-4740-AF84-237C42811874}"/>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卷积层</a:t>
            </a:r>
          </a:p>
        </p:txBody>
      </p:sp>
    </p:spTree>
    <p:extLst>
      <p:ext uri="{BB962C8B-B14F-4D97-AF65-F5344CB8AC3E}">
        <p14:creationId xmlns:p14="http://schemas.microsoft.com/office/powerpoint/2010/main" val="13705325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1143000"/>
            <a:ext cx="11266805" cy="1384995"/>
          </a:xfrm>
          <a:prstGeom prst="rect">
            <a:avLst/>
          </a:prstGeom>
          <a:noFill/>
        </p:spPr>
        <p:txBody>
          <a:bodyPr wrap="square" rtlCol="0">
            <a:spAutoFit/>
          </a:bodyPr>
          <a:lstStyle/>
          <a:p>
            <a:r>
              <a:rPr lang="zh-CN" altLang="en-US" sz="2800" dirty="0"/>
              <a:t>卷积操作主要用于提取图像中的特征，那么，它到底是怎么提取的？</a:t>
            </a:r>
          </a:p>
          <a:p>
            <a:endParaRPr lang="zh-CN" altLang="en-US" sz="2800" dirty="0"/>
          </a:p>
          <a:p>
            <a:r>
              <a:rPr lang="zh-CN" altLang="en-US" sz="2800" dirty="0"/>
              <a:t>这里以提取图片中的垂直的边缘作为示例。</a:t>
            </a:r>
          </a:p>
        </p:txBody>
      </p:sp>
      <p:pic>
        <p:nvPicPr>
          <p:cNvPr id="3" name="图片 2" descr="6t6"/>
          <p:cNvPicPr>
            <a:picLocks noChangeAspect="1"/>
          </p:cNvPicPr>
          <p:nvPr/>
        </p:nvPicPr>
        <p:blipFill>
          <a:blip r:embed="rId3"/>
          <a:stretch>
            <a:fillRect/>
          </a:stretch>
        </p:blipFill>
        <p:spPr>
          <a:xfrm>
            <a:off x="2438400" y="5181600"/>
            <a:ext cx="1197610" cy="1197610"/>
          </a:xfrm>
          <a:prstGeom prst="rect">
            <a:avLst/>
          </a:prstGeom>
        </p:spPr>
      </p:pic>
      <p:pic>
        <p:nvPicPr>
          <p:cNvPr id="12" name="图片 11" descr="3kernel"/>
          <p:cNvPicPr>
            <a:picLocks noChangeAspect="1"/>
          </p:cNvPicPr>
          <p:nvPr/>
        </p:nvPicPr>
        <p:blipFill>
          <a:blip r:embed="rId4"/>
          <a:stretch>
            <a:fillRect/>
          </a:stretch>
        </p:blipFill>
        <p:spPr>
          <a:xfrm>
            <a:off x="4884420" y="3314700"/>
            <a:ext cx="1200150" cy="1209675"/>
          </a:xfrm>
          <a:prstGeom prst="rect">
            <a:avLst/>
          </a:prstGeom>
        </p:spPr>
      </p:pic>
      <p:pic>
        <p:nvPicPr>
          <p:cNvPr id="13" name="图片 12" descr="result"/>
          <p:cNvPicPr>
            <a:picLocks noChangeAspect="1"/>
          </p:cNvPicPr>
          <p:nvPr/>
        </p:nvPicPr>
        <p:blipFill>
          <a:blip r:embed="rId5"/>
          <a:stretch>
            <a:fillRect/>
          </a:stretch>
        </p:blipFill>
        <p:spPr>
          <a:xfrm>
            <a:off x="8382000" y="2971800"/>
            <a:ext cx="1552575" cy="1552575"/>
          </a:xfrm>
          <a:prstGeom prst="rect">
            <a:avLst/>
          </a:prstGeom>
        </p:spPr>
      </p:pic>
      <p:cxnSp>
        <p:nvCxnSpPr>
          <p:cNvPr id="14" name="直接箭头连接符 13"/>
          <p:cNvCxnSpPr/>
          <p:nvPr/>
        </p:nvCxnSpPr>
        <p:spPr>
          <a:xfrm>
            <a:off x="6675120" y="3802380"/>
            <a:ext cx="1450340"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012940" y="3434080"/>
            <a:ext cx="774700" cy="368300"/>
          </a:xfrm>
          <a:prstGeom prst="rect">
            <a:avLst/>
          </a:prstGeom>
          <a:noFill/>
        </p:spPr>
        <p:txBody>
          <a:bodyPr wrap="square" rtlCol="0">
            <a:spAutoFit/>
          </a:bodyPr>
          <a:lstStyle/>
          <a:p>
            <a:r>
              <a:rPr lang="zh-CN" altLang="en-US"/>
              <a:t>卷积</a:t>
            </a:r>
          </a:p>
        </p:txBody>
      </p:sp>
      <p:pic>
        <p:nvPicPr>
          <p:cNvPr id="17" name="图片 16" descr="6t6"/>
          <p:cNvPicPr>
            <a:picLocks noChangeAspect="1"/>
          </p:cNvPicPr>
          <p:nvPr/>
        </p:nvPicPr>
        <p:blipFill>
          <a:blip r:embed="rId6"/>
          <a:stretch>
            <a:fillRect/>
          </a:stretch>
        </p:blipFill>
        <p:spPr>
          <a:xfrm>
            <a:off x="1896745" y="2752725"/>
            <a:ext cx="2333625" cy="2333625"/>
          </a:xfrm>
          <a:prstGeom prst="rect">
            <a:avLst/>
          </a:prstGeom>
        </p:spPr>
      </p:pic>
      <p:pic>
        <p:nvPicPr>
          <p:cNvPr id="18" name="图片 17" descr="4"/>
          <p:cNvPicPr>
            <a:picLocks noChangeAspect="1"/>
          </p:cNvPicPr>
          <p:nvPr/>
        </p:nvPicPr>
        <p:blipFill>
          <a:blip r:embed="rId7"/>
          <a:stretch>
            <a:fillRect/>
          </a:stretch>
        </p:blipFill>
        <p:spPr>
          <a:xfrm>
            <a:off x="8686800" y="5257800"/>
            <a:ext cx="966470" cy="966470"/>
          </a:xfrm>
          <a:prstGeom prst="rect">
            <a:avLst/>
          </a:prstGeom>
        </p:spPr>
      </p:pic>
      <p:sp>
        <p:nvSpPr>
          <p:cNvPr id="19" name="标题 1">
            <a:extLst>
              <a:ext uri="{FF2B5EF4-FFF2-40B4-BE49-F238E27FC236}">
                <a16:creationId xmlns:a16="http://schemas.microsoft.com/office/drawing/2014/main" id="{FB390588-AD6B-40BD-B7A9-E5DB170791E0}"/>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卷积层</a:t>
            </a:r>
          </a:p>
        </p:txBody>
      </p:sp>
    </p:spTree>
    <p:extLst>
      <p:ext uri="{BB962C8B-B14F-4D97-AF65-F5344CB8AC3E}">
        <p14:creationId xmlns:p14="http://schemas.microsoft.com/office/powerpoint/2010/main" val="329958242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1066800"/>
            <a:ext cx="11125200" cy="523220"/>
          </a:xfrm>
          <a:prstGeom prst="rect">
            <a:avLst/>
          </a:prstGeom>
          <a:noFill/>
        </p:spPr>
        <p:txBody>
          <a:bodyPr wrap="square" rtlCol="0">
            <a:spAutoFit/>
          </a:bodyPr>
          <a:lstStyle/>
          <a:p>
            <a:r>
              <a:rPr lang="zh-CN" altLang="en-US" sz="2800" dirty="0"/>
              <a:t>卷积层代码实现举例：</a:t>
            </a:r>
          </a:p>
        </p:txBody>
      </p:sp>
      <p:pic>
        <p:nvPicPr>
          <p:cNvPr id="3" name="图片 2" descr="CHYWOHSZP([Y9`RCBHWD`FX"/>
          <p:cNvPicPr>
            <a:picLocks noChangeAspect="1"/>
          </p:cNvPicPr>
          <p:nvPr/>
        </p:nvPicPr>
        <p:blipFill>
          <a:blip r:embed="rId3"/>
          <a:stretch>
            <a:fillRect/>
          </a:stretch>
        </p:blipFill>
        <p:spPr>
          <a:xfrm>
            <a:off x="533400" y="1752600"/>
            <a:ext cx="11224447" cy="4343400"/>
          </a:xfrm>
          <a:prstGeom prst="rect">
            <a:avLst/>
          </a:prstGeom>
        </p:spPr>
      </p:pic>
      <p:sp>
        <p:nvSpPr>
          <p:cNvPr id="7" name="标题 1">
            <a:extLst>
              <a:ext uri="{FF2B5EF4-FFF2-40B4-BE49-F238E27FC236}">
                <a16:creationId xmlns:a16="http://schemas.microsoft.com/office/drawing/2014/main" id="{F7F8F610-95AA-4E6B-BDF4-159686DCBF94}"/>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卷积层</a:t>
            </a:r>
          </a:p>
        </p:txBody>
      </p:sp>
    </p:spTree>
    <p:extLst>
      <p:ext uri="{BB962C8B-B14F-4D97-AF65-F5344CB8AC3E}">
        <p14:creationId xmlns:p14="http://schemas.microsoft.com/office/powerpoint/2010/main" val="5503077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62600" y="4572000"/>
            <a:ext cx="6553200" cy="1815882"/>
          </a:xfrm>
          <a:prstGeom prst="rect">
            <a:avLst/>
          </a:prstGeom>
          <a:noFill/>
        </p:spPr>
        <p:txBody>
          <a:bodyPr wrap="square" rtlCol="0">
            <a:spAutoFit/>
          </a:bodyPr>
          <a:lstStyle/>
          <a:p>
            <a:r>
              <a:rPr lang="zh-CN" sz="2800" dirty="0"/>
              <a:t>上面左图是定义的输入图像，它的可视化结果如右图所示，可以理解为在一个灰度图中白色与黑色的部分共同构成了一个垂直的边。</a:t>
            </a:r>
          </a:p>
        </p:txBody>
      </p:sp>
      <p:pic>
        <p:nvPicPr>
          <p:cNvPr id="4" name="图片 3"/>
          <p:cNvPicPr>
            <a:picLocks noChangeAspect="1"/>
          </p:cNvPicPr>
          <p:nvPr/>
        </p:nvPicPr>
        <p:blipFill>
          <a:blip r:embed="rId3"/>
          <a:stretch>
            <a:fillRect/>
          </a:stretch>
        </p:blipFill>
        <p:spPr>
          <a:xfrm>
            <a:off x="762000" y="990600"/>
            <a:ext cx="4724400" cy="4924172"/>
          </a:xfrm>
          <a:prstGeom prst="rect">
            <a:avLst/>
          </a:prstGeom>
        </p:spPr>
      </p:pic>
      <p:pic>
        <p:nvPicPr>
          <p:cNvPr id="5" name="图片 4"/>
          <p:cNvPicPr>
            <a:picLocks noChangeAspect="1"/>
          </p:cNvPicPr>
          <p:nvPr/>
        </p:nvPicPr>
        <p:blipFill>
          <a:blip r:embed="rId4"/>
          <a:stretch>
            <a:fillRect/>
          </a:stretch>
        </p:blipFill>
        <p:spPr>
          <a:xfrm>
            <a:off x="5867400" y="1066800"/>
            <a:ext cx="4427855" cy="3323590"/>
          </a:xfrm>
          <a:prstGeom prst="rect">
            <a:avLst/>
          </a:prstGeom>
        </p:spPr>
      </p:pic>
      <p:sp>
        <p:nvSpPr>
          <p:cNvPr id="7" name="标题 1">
            <a:extLst>
              <a:ext uri="{FF2B5EF4-FFF2-40B4-BE49-F238E27FC236}">
                <a16:creationId xmlns:a16="http://schemas.microsoft.com/office/drawing/2014/main" id="{C0FA578C-45AB-45E9-8614-9752A06F3999}"/>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卷积层</a:t>
            </a:r>
          </a:p>
        </p:txBody>
      </p:sp>
    </p:spTree>
    <p:extLst>
      <p:ext uri="{BB962C8B-B14F-4D97-AF65-F5344CB8AC3E}">
        <p14:creationId xmlns:p14="http://schemas.microsoft.com/office/powerpoint/2010/main" val="7327773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8200" y="5334000"/>
            <a:ext cx="10972800" cy="830997"/>
          </a:xfrm>
          <a:prstGeom prst="rect">
            <a:avLst/>
          </a:prstGeom>
          <a:noFill/>
        </p:spPr>
        <p:txBody>
          <a:bodyPr wrap="square" rtlCol="0">
            <a:spAutoFit/>
          </a:bodyPr>
          <a:lstStyle/>
          <a:p>
            <a:r>
              <a:rPr lang="zh-CN" sz="2400" dirty="0"/>
              <a:t>给定一个卷积核的参数，使其能够提取出垂直的边缘特征，并且初始化一个卷积层，这里的步长为</a:t>
            </a:r>
            <a:r>
              <a:rPr lang="en-US" altLang="zh-CN" sz="2400" dirty="0"/>
              <a:t>1</a:t>
            </a:r>
            <a:r>
              <a:rPr lang="zh-CN" altLang="en-US" sz="2400" dirty="0"/>
              <a:t>、</a:t>
            </a:r>
            <a:r>
              <a:rPr lang="en-US" altLang="zh-CN" sz="2400" dirty="0"/>
              <a:t>padding</a:t>
            </a:r>
            <a:r>
              <a:rPr lang="zh-CN" altLang="en-US" sz="2400" dirty="0"/>
              <a:t>为</a:t>
            </a:r>
            <a:r>
              <a:rPr lang="en-US" altLang="zh-CN" sz="2400" dirty="0"/>
              <a:t>0</a:t>
            </a:r>
            <a:r>
              <a:rPr lang="zh-CN" altLang="en-US" sz="2400" dirty="0"/>
              <a:t>。然后将输入的灰度图放入卷积层进行卷积。</a:t>
            </a:r>
          </a:p>
        </p:txBody>
      </p:sp>
      <p:pic>
        <p:nvPicPr>
          <p:cNvPr id="7" name="图片 6"/>
          <p:cNvPicPr>
            <a:picLocks noChangeAspect="1"/>
          </p:cNvPicPr>
          <p:nvPr/>
        </p:nvPicPr>
        <p:blipFill>
          <a:blip r:embed="rId3"/>
          <a:stretch>
            <a:fillRect/>
          </a:stretch>
        </p:blipFill>
        <p:spPr>
          <a:xfrm>
            <a:off x="2590800" y="1066800"/>
            <a:ext cx="7162860" cy="4038600"/>
          </a:xfrm>
          <a:prstGeom prst="rect">
            <a:avLst/>
          </a:prstGeom>
        </p:spPr>
      </p:pic>
      <p:sp>
        <p:nvSpPr>
          <p:cNvPr id="8" name="标题 1">
            <a:extLst>
              <a:ext uri="{FF2B5EF4-FFF2-40B4-BE49-F238E27FC236}">
                <a16:creationId xmlns:a16="http://schemas.microsoft.com/office/drawing/2014/main" id="{8F14AE56-B271-4654-8F6A-BB5322C29077}"/>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卷积层</a:t>
            </a:r>
          </a:p>
        </p:txBody>
      </p:sp>
    </p:spTree>
    <p:extLst>
      <p:ext uri="{BB962C8B-B14F-4D97-AF65-F5344CB8AC3E}">
        <p14:creationId xmlns:p14="http://schemas.microsoft.com/office/powerpoint/2010/main" val="10849165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33600" y="5105400"/>
            <a:ext cx="7877810" cy="830997"/>
          </a:xfrm>
          <a:prstGeom prst="rect">
            <a:avLst/>
          </a:prstGeom>
          <a:noFill/>
        </p:spPr>
        <p:txBody>
          <a:bodyPr wrap="square" rtlCol="0">
            <a:spAutoFit/>
          </a:bodyPr>
          <a:lstStyle/>
          <a:p>
            <a:r>
              <a:rPr lang="zh-CN" sz="2400" dirty="0"/>
              <a:t>这是输入的灰度图经过卷积层处理后的可视化结果图，可以看到</a:t>
            </a:r>
            <a:r>
              <a:rPr lang="zh-CN" altLang="en-US" sz="2400" dirty="0"/>
              <a:t>输入图像</a:t>
            </a:r>
            <a:r>
              <a:rPr lang="zh-CN" sz="2400" dirty="0"/>
              <a:t>的边缘已经被很好地检测出来了。</a:t>
            </a:r>
          </a:p>
        </p:txBody>
      </p:sp>
      <p:pic>
        <p:nvPicPr>
          <p:cNvPr id="3" name="图片 2"/>
          <p:cNvPicPr>
            <a:picLocks noChangeAspect="1"/>
          </p:cNvPicPr>
          <p:nvPr/>
        </p:nvPicPr>
        <p:blipFill>
          <a:blip r:embed="rId3"/>
          <a:stretch>
            <a:fillRect/>
          </a:stretch>
        </p:blipFill>
        <p:spPr>
          <a:xfrm>
            <a:off x="3429000" y="1143000"/>
            <a:ext cx="5076604" cy="3810000"/>
          </a:xfrm>
          <a:prstGeom prst="rect">
            <a:avLst/>
          </a:prstGeom>
        </p:spPr>
      </p:pic>
      <p:sp>
        <p:nvSpPr>
          <p:cNvPr id="7" name="标题 1">
            <a:extLst>
              <a:ext uri="{FF2B5EF4-FFF2-40B4-BE49-F238E27FC236}">
                <a16:creationId xmlns:a16="http://schemas.microsoft.com/office/drawing/2014/main" id="{A5B4955F-2E04-4042-AA36-AD08BAC4E791}"/>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卷积层</a:t>
            </a:r>
          </a:p>
        </p:txBody>
      </p:sp>
    </p:spTree>
    <p:extLst>
      <p:ext uri="{BB962C8B-B14F-4D97-AF65-F5344CB8AC3E}">
        <p14:creationId xmlns:p14="http://schemas.microsoft.com/office/powerpoint/2010/main" val="410169111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标题 1"/>
          <p:cNvSpPr>
            <a:spLocks noGrp="1"/>
          </p:cNvSpPr>
          <p:nvPr>
            <p:ph type="title"/>
          </p:nvPr>
        </p:nvSpPr>
        <p:spPr/>
        <p:txBody>
          <a:bodyPr/>
          <a:lstStyle/>
          <a:p>
            <a:r>
              <a:rPr lang="zh-CN" altLang="en-US" dirty="0"/>
              <a:t>汇聚层</a:t>
            </a:r>
          </a:p>
        </p:txBody>
      </p:sp>
      <p:sp>
        <p:nvSpPr>
          <p:cNvPr id="1048663" name="内容占位符 2"/>
          <p:cNvSpPr>
            <a:spLocks noGrp="1"/>
          </p:cNvSpPr>
          <p:nvPr>
            <p:ph idx="1"/>
          </p:nvPr>
        </p:nvSpPr>
        <p:spPr>
          <a:xfrm>
            <a:off x="609600" y="990600"/>
            <a:ext cx="10972800" cy="1219200"/>
          </a:xfrm>
        </p:spPr>
        <p:txBody>
          <a:bodyPr/>
          <a:lstStyle/>
          <a:p>
            <a:r>
              <a:rPr lang="zh-CN" altLang="en-US" dirty="0">
                <a:solidFill>
                  <a:srgbClr val="000000"/>
                </a:solidFill>
              </a:rPr>
              <a:t>汇聚层，也叫池化层、下采样层，作用是进行特征选择，降低特征数量。</a:t>
            </a:r>
          </a:p>
        </p:txBody>
      </p:sp>
      <p:pic>
        <p:nvPicPr>
          <p:cNvPr id="3" name="图片 2" descr="图片包含 图形用户界面&#10;&#10;描述已自动生成">
            <a:extLst>
              <a:ext uri="{FF2B5EF4-FFF2-40B4-BE49-F238E27FC236}">
                <a16:creationId xmlns:a16="http://schemas.microsoft.com/office/drawing/2014/main" id="{05D738F5-DC2E-4085-9824-F01FE2013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692" y="2538267"/>
            <a:ext cx="10154616" cy="3329133"/>
          </a:xfrm>
          <a:prstGeom prst="rect">
            <a:avLst/>
          </a:prstGeom>
        </p:spPr>
      </p:pic>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D6ABED9A-D933-42E1-AEFB-20456966249C}"/>
                  </a:ext>
                </a:extLst>
              </p:cNvPr>
              <p:cNvSpPr txBox="1">
                <a:spLocks/>
              </p:cNvSpPr>
              <p:nvPr/>
            </p:nvSpPr>
            <p:spPr>
              <a:xfrm>
                <a:off x="3276600" y="5873827"/>
                <a:ext cx="6122889" cy="73341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spcBef>
                    <a:spcPts val="0"/>
                  </a:spcBef>
                  <a:spcAft>
                    <a:spcPts val="1200"/>
                  </a:spcAft>
                  <a:buFont typeface="Wingdings 3" panose="05040102010807070707" pitchFamily="18" charset="2"/>
                  <a:buNone/>
                </a:pPr>
                <a14:m>
                  <m:oMath xmlns:m="http://schemas.openxmlformats.org/officeDocument/2006/math">
                    <m:r>
                      <a:rPr lang="en-US" altLang="zh-CN" sz="2800" b="0" i="1" smtClean="0">
                        <a:solidFill>
                          <a:srgbClr val="4672C4"/>
                        </a:solidFill>
                        <a:latin typeface="Cambria Math" panose="02040503050406030204" pitchFamily="18" charset="0"/>
                      </a:rPr>
                      <m:t>2</m:t>
                    </m:r>
                    <m:r>
                      <a:rPr lang="en-US" altLang="zh-CN" sz="2800" b="0" i="1" smtClean="0">
                        <a:solidFill>
                          <a:srgbClr val="4672C4"/>
                        </a:solidFill>
                        <a:latin typeface="Cambria Math" panose="02040503050406030204" pitchFamily="18" charset="0"/>
                        <a:ea typeface="Cambria Math" panose="02040503050406030204" pitchFamily="18" charset="0"/>
                      </a:rPr>
                      <m:t>×</m:t>
                    </m:r>
                    <m:r>
                      <a:rPr lang="en-US" altLang="zh-CN" sz="2800" b="0" i="1" smtClean="0">
                        <a:solidFill>
                          <a:srgbClr val="4672C4"/>
                        </a:solidFill>
                        <a:latin typeface="Cambria Math" panose="02040503050406030204" pitchFamily="18" charset="0"/>
                        <a:ea typeface="Cambria Math" panose="02040503050406030204" pitchFamily="18" charset="0"/>
                      </a:rPr>
                      <m:t>2</m:t>
                    </m:r>
                  </m:oMath>
                </a14:m>
                <a:r>
                  <a:rPr lang="zh-CN" altLang="en-US" sz="2800" dirty="0">
                    <a:solidFill>
                      <a:srgbClr val="4672C4"/>
                    </a:solidFill>
                  </a:rPr>
                  <a:t>池化，步长为</a:t>
                </a:r>
                <a:r>
                  <a:rPr lang="en-US" altLang="zh-CN" sz="2800" dirty="0">
                    <a:solidFill>
                      <a:srgbClr val="4672C4"/>
                    </a:solidFill>
                  </a:rPr>
                  <a:t>2</a:t>
                </a:r>
                <a:endParaRPr lang="zh-CN" altLang="en-US" sz="2800" dirty="0">
                  <a:solidFill>
                    <a:srgbClr val="4672C4"/>
                  </a:solidFill>
                </a:endParaRPr>
              </a:p>
            </p:txBody>
          </p:sp>
        </mc:Choice>
        <mc:Fallback xmlns="">
          <p:sp>
            <p:nvSpPr>
              <p:cNvPr id="7" name="内容占位符 2">
                <a:extLst>
                  <a:ext uri="{FF2B5EF4-FFF2-40B4-BE49-F238E27FC236}">
                    <a16:creationId xmlns:a16="http://schemas.microsoft.com/office/drawing/2014/main" id="{D6ABED9A-D933-42E1-AEFB-20456966249C}"/>
                  </a:ext>
                </a:extLst>
              </p:cNvPr>
              <p:cNvSpPr txBox="1">
                <a:spLocks noRot="1" noChangeAspect="1" noMove="1" noResize="1" noEditPoints="1" noAdjustHandles="1" noChangeArrowheads="1" noChangeShapeType="1" noTextEdit="1"/>
              </p:cNvSpPr>
              <p:nvPr/>
            </p:nvSpPr>
            <p:spPr>
              <a:xfrm>
                <a:off x="3276600" y="5873827"/>
                <a:ext cx="6122889" cy="733410"/>
              </a:xfrm>
              <a:prstGeom prst="rect">
                <a:avLst/>
              </a:prstGeom>
              <a:blipFill>
                <a:blip r:embed="rId3"/>
                <a:stretch>
                  <a:fillRect t="-10833"/>
                </a:stretch>
              </a:blipFill>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3400" y="1066800"/>
            <a:ext cx="11125200" cy="1815882"/>
          </a:xfrm>
          <a:prstGeom prst="rect">
            <a:avLst/>
          </a:prstGeom>
          <a:noFill/>
        </p:spPr>
        <p:txBody>
          <a:bodyPr wrap="square" rtlCol="0">
            <a:spAutoFit/>
          </a:bodyPr>
          <a:lstStyle/>
          <a:p>
            <a:r>
              <a:rPr lang="zh-CN" altLang="en-US" sz="2800" dirty="0"/>
              <a:t>在网络结构中引入池化层，主要有以下几个原因：</a:t>
            </a:r>
          </a:p>
          <a:p>
            <a:pPr marL="285750" indent="-285750">
              <a:buFont typeface="Arial" panose="020B0604020202020204" pitchFamily="34" charset="0"/>
              <a:buChar char="•"/>
            </a:pPr>
            <a:r>
              <a:rPr lang="zh-CN" altLang="en-US" sz="2800" dirty="0"/>
              <a:t>减少运算量</a:t>
            </a:r>
          </a:p>
          <a:p>
            <a:pPr marL="285750" indent="-285750">
              <a:buFont typeface="Arial" panose="020B0604020202020204" pitchFamily="34" charset="0"/>
              <a:buChar char="•"/>
            </a:pPr>
            <a:r>
              <a:rPr lang="zh-CN" altLang="en-US" sz="2800" dirty="0"/>
              <a:t>实现不变性：平移不变性、旋转不变性、尺度不变性，提高模型的泛化能力</a:t>
            </a:r>
          </a:p>
        </p:txBody>
      </p:sp>
      <p:pic>
        <p:nvPicPr>
          <p:cNvPr id="5" name="图片 4" descr="池化"/>
          <p:cNvPicPr>
            <a:picLocks noChangeAspect="1"/>
          </p:cNvPicPr>
          <p:nvPr/>
        </p:nvPicPr>
        <p:blipFill>
          <a:blip r:embed="rId3"/>
          <a:stretch>
            <a:fillRect/>
          </a:stretch>
        </p:blipFill>
        <p:spPr>
          <a:xfrm>
            <a:off x="609600" y="2895600"/>
            <a:ext cx="5209518" cy="3456940"/>
          </a:xfrm>
          <a:prstGeom prst="rect">
            <a:avLst/>
          </a:prstGeom>
        </p:spPr>
      </p:pic>
      <p:sp>
        <p:nvSpPr>
          <p:cNvPr id="8" name="文本框 7"/>
          <p:cNvSpPr txBox="1"/>
          <p:nvPr/>
        </p:nvSpPr>
        <p:spPr>
          <a:xfrm>
            <a:off x="6019800" y="3657600"/>
            <a:ext cx="5410200" cy="1384995"/>
          </a:xfrm>
          <a:prstGeom prst="rect">
            <a:avLst/>
          </a:prstGeom>
          <a:noFill/>
        </p:spPr>
        <p:txBody>
          <a:bodyPr wrap="square" rtlCol="0">
            <a:spAutoFit/>
          </a:bodyPr>
          <a:lstStyle/>
          <a:p>
            <a:r>
              <a:rPr lang="zh-CN" altLang="en-US" sz="2800" dirty="0"/>
              <a:t>如图，将一个</a:t>
            </a:r>
            <a:r>
              <a:rPr lang="en-US" altLang="zh-CN" sz="2800" dirty="0"/>
              <a:t>2*2</a:t>
            </a:r>
            <a:r>
              <a:rPr lang="zh-CN" altLang="en-US" sz="2800" dirty="0"/>
              <a:t>的池化核放在图上进行最大池化（选取池化核中最大的元素），池化的步长是</a:t>
            </a:r>
            <a:r>
              <a:rPr lang="en-US" altLang="zh-CN" sz="2800" dirty="0"/>
              <a:t>2</a:t>
            </a:r>
            <a:r>
              <a:rPr lang="zh-CN" altLang="en-US" sz="2800" dirty="0"/>
              <a:t>。</a:t>
            </a:r>
          </a:p>
        </p:txBody>
      </p:sp>
      <p:sp>
        <p:nvSpPr>
          <p:cNvPr id="7" name="标题 1">
            <a:extLst>
              <a:ext uri="{FF2B5EF4-FFF2-40B4-BE49-F238E27FC236}">
                <a16:creationId xmlns:a16="http://schemas.microsoft.com/office/drawing/2014/main" id="{153C687C-DBE3-47DA-9D84-0E83421D65C2}"/>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Tree>
    <p:extLst>
      <p:ext uri="{BB962C8B-B14F-4D97-AF65-F5344CB8AC3E}">
        <p14:creationId xmlns:p14="http://schemas.microsoft.com/office/powerpoint/2010/main" val="49015619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池化层的平移不变性</a:t>
            </a:r>
          </a:p>
        </p:txBody>
      </p:sp>
      <p:pic>
        <p:nvPicPr>
          <p:cNvPr id="3" name="图片 2" descr="平移不变"/>
          <p:cNvPicPr>
            <a:picLocks noChangeAspect="1"/>
          </p:cNvPicPr>
          <p:nvPr/>
        </p:nvPicPr>
        <p:blipFill rotWithShape="1">
          <a:blip r:embed="rId3"/>
          <a:srcRect l="15784" r="20886"/>
          <a:stretch/>
        </p:blipFill>
        <p:spPr>
          <a:xfrm>
            <a:off x="381000" y="1676400"/>
            <a:ext cx="5279507" cy="4724400"/>
          </a:xfrm>
          <a:prstGeom prst="rect">
            <a:avLst/>
          </a:prstGeom>
        </p:spPr>
      </p:pic>
      <p:sp>
        <p:nvSpPr>
          <p:cNvPr id="7" name="文本框 6"/>
          <p:cNvSpPr txBox="1"/>
          <p:nvPr/>
        </p:nvSpPr>
        <p:spPr>
          <a:xfrm>
            <a:off x="5867400" y="2362200"/>
            <a:ext cx="5791200" cy="3416320"/>
          </a:xfrm>
          <a:prstGeom prst="rect">
            <a:avLst/>
          </a:prstGeom>
          <a:noFill/>
        </p:spPr>
        <p:txBody>
          <a:bodyPr wrap="square" rtlCol="0">
            <a:spAutoFit/>
          </a:bodyPr>
          <a:lstStyle/>
          <a:p>
            <a:r>
              <a:rPr lang="zh-CN" altLang="en-US" sz="2400" dirty="0"/>
              <a:t>如左图中，上下都是一个</a:t>
            </a:r>
            <a:r>
              <a:rPr lang="en-US" altLang="zh-CN" sz="2400" dirty="0"/>
              <a:t>16*16</a:t>
            </a:r>
            <a:r>
              <a:rPr lang="zh-CN" altLang="en-US" sz="2400" dirty="0"/>
              <a:t>的图片，里面有个数字</a:t>
            </a:r>
            <a:r>
              <a:rPr lang="en-US" altLang="zh-CN" sz="2400" dirty="0"/>
              <a:t>1</a:t>
            </a:r>
            <a:r>
              <a:rPr lang="zh-CN" altLang="en-US" sz="2400" dirty="0"/>
              <a:t>，区别是上面的</a:t>
            </a:r>
            <a:r>
              <a:rPr lang="en-US" altLang="zh-CN" sz="2400" dirty="0"/>
              <a:t>1</a:t>
            </a:r>
            <a:r>
              <a:rPr lang="zh-CN" altLang="en-US" sz="2400" dirty="0"/>
              <a:t>偏左一点，下面的偏右一点，但是在经过大小为</a:t>
            </a:r>
            <a:r>
              <a:rPr lang="en-US" altLang="zh-CN" sz="2400" dirty="0"/>
              <a:t>2*2</a:t>
            </a:r>
            <a:r>
              <a:rPr lang="zh-CN" altLang="en-US" sz="2400" dirty="0"/>
              <a:t>，步长为</a:t>
            </a:r>
            <a:r>
              <a:rPr lang="en-US" altLang="zh-CN" sz="2400" dirty="0"/>
              <a:t>2</a:t>
            </a:r>
            <a:r>
              <a:rPr lang="zh-CN" altLang="en-US" sz="2400" dirty="0"/>
              <a:t>的最大池化之后，得到的</a:t>
            </a:r>
            <a:r>
              <a:rPr lang="en-US" altLang="zh-CN" sz="2400" dirty="0"/>
              <a:t>8*8</a:t>
            </a:r>
            <a:r>
              <a:rPr lang="zh-CN" altLang="en-US" sz="2400" dirty="0"/>
              <a:t>特征矩阵是相同的。</a:t>
            </a:r>
          </a:p>
          <a:p>
            <a:endParaRPr lang="zh-CN" altLang="en-US" sz="2400" dirty="0"/>
          </a:p>
          <a:p>
            <a:r>
              <a:rPr lang="zh-CN" altLang="en-US" sz="2400" dirty="0"/>
              <a:t>这里将主要的特征捕获到了，同时还将问题的规模从</a:t>
            </a:r>
            <a:r>
              <a:rPr lang="en-US" altLang="zh-CN" sz="2400" dirty="0"/>
              <a:t>16*16</a:t>
            </a:r>
            <a:r>
              <a:rPr lang="zh-CN" altLang="en-US" sz="2400" dirty="0"/>
              <a:t>降到了</a:t>
            </a:r>
            <a:r>
              <a:rPr lang="en-US" altLang="zh-CN" sz="2400" dirty="0"/>
              <a:t>8*8</a:t>
            </a:r>
            <a:r>
              <a:rPr lang="zh-CN" altLang="en-US" sz="2400" dirty="0"/>
              <a:t>，而且还具有平移不变性的特点。</a:t>
            </a:r>
          </a:p>
        </p:txBody>
      </p:sp>
      <p:sp>
        <p:nvSpPr>
          <p:cNvPr id="8" name="标题 1">
            <a:extLst>
              <a:ext uri="{FF2B5EF4-FFF2-40B4-BE49-F238E27FC236}">
                <a16:creationId xmlns:a16="http://schemas.microsoft.com/office/drawing/2014/main" id="{86FF4164-883E-49F4-A34F-9A18FF954692}"/>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Tree>
    <p:extLst>
      <p:ext uri="{BB962C8B-B14F-4D97-AF65-F5344CB8AC3E}">
        <p14:creationId xmlns:p14="http://schemas.microsoft.com/office/powerpoint/2010/main" val="15851723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标题 1"/>
          <p:cNvSpPr>
            <a:spLocks noGrp="1"/>
          </p:cNvSpPr>
          <p:nvPr>
            <p:ph type="title"/>
          </p:nvPr>
        </p:nvSpPr>
        <p:spPr/>
        <p:txBody>
          <a:bodyPr/>
          <a:lstStyle/>
          <a:p>
            <a:r>
              <a:rPr lang="zh-CN" altLang="en-US"/>
              <a:t>卷积神经网络</a:t>
            </a:r>
            <a:endParaRPr lang="zh-CN" altLang="en-US" dirty="0"/>
          </a:p>
        </p:txBody>
      </p:sp>
      <p:sp>
        <p:nvSpPr>
          <p:cNvPr id="1048603" name="内容占位符 2"/>
          <p:cNvSpPr>
            <a:spLocks noGrp="1"/>
          </p:cNvSpPr>
          <p:nvPr>
            <p:ph idx="1"/>
          </p:nvPr>
        </p:nvSpPr>
        <p:spPr/>
        <p:txBody>
          <a:bodyPr/>
          <a:lstStyle/>
          <a:p>
            <a:r>
              <a:rPr lang="zh-CN" altLang="en-US" dirty="0"/>
              <a:t>卷积神经网络（</a:t>
            </a:r>
            <a:r>
              <a:rPr lang="en-US" altLang="zh-CN" dirty="0"/>
              <a:t>Convolutional Neural Networks</a:t>
            </a:r>
            <a:r>
              <a:rPr lang="zh-CN" altLang="en-US" dirty="0"/>
              <a:t>，</a:t>
            </a:r>
            <a:r>
              <a:rPr lang="en-US" altLang="zh-CN" dirty="0"/>
              <a:t>CNN</a:t>
            </a:r>
            <a:r>
              <a:rPr lang="zh-CN" altLang="en-US" dirty="0"/>
              <a:t>）</a:t>
            </a:r>
            <a:endParaRPr lang="en-US" altLang="zh-CN" dirty="0"/>
          </a:p>
          <a:p>
            <a:pPr lvl="1"/>
            <a:r>
              <a:rPr lang="zh-CN" altLang="en-US" dirty="0"/>
              <a:t>一种前馈神经网络</a:t>
            </a:r>
            <a:endParaRPr lang="en-US" altLang="zh-CN" dirty="0"/>
          </a:p>
          <a:p>
            <a:pPr lvl="1"/>
            <a:r>
              <a:rPr lang="zh-CN" altLang="en-US" dirty="0"/>
              <a:t>受生物学上感受野（</a:t>
            </a:r>
            <a:r>
              <a:rPr lang="en-US" altLang="zh-CN" dirty="0"/>
              <a:t>Receptive Field</a:t>
            </a:r>
            <a:r>
              <a:rPr lang="zh-CN" altLang="en-US" dirty="0"/>
              <a:t>）的机制而提出的，即神经元只接受其所支配的刺激区域内的信号</a:t>
            </a:r>
          </a:p>
          <a:p>
            <a:pPr lvl="2"/>
            <a:r>
              <a:rPr lang="zh-CN" altLang="en-US" dirty="0"/>
              <a:t>在视觉神经系统中，一个神经元的</a:t>
            </a:r>
            <a:r>
              <a:rPr lang="zh-CN" altLang="en-US" dirty="0">
                <a:solidFill>
                  <a:schemeClr val="accent3"/>
                </a:solidFill>
              </a:rPr>
              <a:t>感受野</a:t>
            </a:r>
            <a:r>
              <a:rPr lang="zh-CN" altLang="en-US" dirty="0"/>
              <a:t>是指视网膜上的特定区域，只有这个区域内的刺激才能够激活该神经元。</a:t>
            </a:r>
            <a:endParaRPr lang="en-US" altLang="zh-CN" dirty="0"/>
          </a:p>
          <a:p>
            <a:pPr>
              <a:spcBef>
                <a:spcPts val="1200"/>
              </a:spcBef>
            </a:pPr>
            <a:r>
              <a:rPr lang="zh-CN" altLang="en-US" dirty="0"/>
              <a:t>卷积神经网络有三个结构上的特性：</a:t>
            </a:r>
          </a:p>
          <a:p>
            <a:pPr lvl="1"/>
            <a:r>
              <a:rPr lang="zh-CN" altLang="en-US" dirty="0"/>
              <a:t>局部连接</a:t>
            </a:r>
          </a:p>
          <a:p>
            <a:pPr lvl="1"/>
            <a:r>
              <a:rPr lang="zh-CN" altLang="en-US" dirty="0"/>
              <a:t>权重共享</a:t>
            </a:r>
          </a:p>
          <a:p>
            <a:pPr lvl="1"/>
            <a:r>
              <a:rPr lang="zh-CN" altLang="en-US" dirty="0"/>
              <a:t>汇聚：空间或时间上的次采样</a:t>
            </a:r>
          </a:p>
        </p:txBody>
      </p:sp>
      <p:sp>
        <p:nvSpPr>
          <p:cNvPr id="2" name="箭头: 右 1">
            <a:extLst>
              <a:ext uri="{FF2B5EF4-FFF2-40B4-BE49-F238E27FC236}">
                <a16:creationId xmlns:a16="http://schemas.microsoft.com/office/drawing/2014/main" id="{D03BE963-FC86-4B7B-85C5-80134E5F3CB4}"/>
              </a:ext>
            </a:extLst>
          </p:cNvPr>
          <p:cNvSpPr/>
          <p:nvPr/>
        </p:nvSpPr>
        <p:spPr>
          <a:xfrm>
            <a:off x="838200" y="5943600"/>
            <a:ext cx="381000" cy="228600"/>
          </a:xfrm>
          <a:prstGeom prst="rightArrow">
            <a:avLst/>
          </a:prstGeom>
          <a:ln w="19050">
            <a:solidFill>
              <a:srgbClr val="C00000"/>
            </a:solidFill>
          </a:ln>
        </p:spPr>
        <p:txBody>
          <a:bodyPr wrap="square" rtlCol="0" anchor="ctr">
            <a:spAutoFit/>
          </a:bodyPr>
          <a:lstStyle/>
          <a:p>
            <a:pPr algn="ctr"/>
            <a:endParaRPr lang="en-US" sz="2400" dirty="0"/>
          </a:p>
        </p:txBody>
      </p:sp>
      <p:sp>
        <p:nvSpPr>
          <p:cNvPr id="5" name="内容占位符 2">
            <a:extLst>
              <a:ext uri="{FF2B5EF4-FFF2-40B4-BE49-F238E27FC236}">
                <a16:creationId xmlns:a16="http://schemas.microsoft.com/office/drawing/2014/main" id="{CC50E748-C359-4E31-B0A9-227283E90AAA}"/>
              </a:ext>
            </a:extLst>
          </p:cNvPr>
          <p:cNvSpPr txBox="1">
            <a:spLocks/>
          </p:cNvSpPr>
          <p:nvPr/>
        </p:nvSpPr>
        <p:spPr bwMode="auto">
          <a:xfrm>
            <a:off x="1219200" y="5791200"/>
            <a:ext cx="102108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zh-CN" altLang="en-US" sz="2800" dirty="0"/>
              <a:t>具有一定程度上的平移、缩放和旋转不变性；网络参数更少</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62000" y="978861"/>
            <a:ext cx="2458085" cy="5498139"/>
          </a:xfrm>
          <a:prstGeom prst="rect">
            <a:avLst/>
          </a:prstGeom>
        </p:spPr>
      </p:pic>
      <p:pic>
        <p:nvPicPr>
          <p:cNvPr id="5" name="图片 4"/>
          <p:cNvPicPr>
            <a:picLocks noChangeAspect="1"/>
          </p:cNvPicPr>
          <p:nvPr/>
        </p:nvPicPr>
        <p:blipFill>
          <a:blip r:embed="rId4"/>
          <a:stretch>
            <a:fillRect/>
          </a:stretch>
        </p:blipFill>
        <p:spPr>
          <a:xfrm>
            <a:off x="3630295" y="1950720"/>
            <a:ext cx="4073149" cy="3057164"/>
          </a:xfrm>
          <a:prstGeom prst="rect">
            <a:avLst/>
          </a:prstGeom>
        </p:spPr>
      </p:pic>
      <p:pic>
        <p:nvPicPr>
          <p:cNvPr id="8" name="图片 7"/>
          <p:cNvPicPr>
            <a:picLocks noChangeAspect="1"/>
          </p:cNvPicPr>
          <p:nvPr/>
        </p:nvPicPr>
        <p:blipFill>
          <a:blip r:embed="rId5"/>
          <a:stretch>
            <a:fillRect/>
          </a:stretch>
        </p:blipFill>
        <p:spPr>
          <a:xfrm>
            <a:off x="6477000" y="1984728"/>
            <a:ext cx="4027805" cy="3023156"/>
          </a:xfrm>
          <a:prstGeom prst="rect">
            <a:avLst/>
          </a:prstGeom>
        </p:spPr>
      </p:pic>
      <p:sp>
        <p:nvSpPr>
          <p:cNvPr id="9" name="文本框 8"/>
          <p:cNvSpPr txBox="1"/>
          <p:nvPr/>
        </p:nvSpPr>
        <p:spPr>
          <a:xfrm>
            <a:off x="3886200" y="5257800"/>
            <a:ext cx="7239000" cy="830997"/>
          </a:xfrm>
          <a:prstGeom prst="rect">
            <a:avLst/>
          </a:prstGeom>
          <a:noFill/>
        </p:spPr>
        <p:txBody>
          <a:bodyPr wrap="square" rtlCol="0">
            <a:spAutoFit/>
          </a:bodyPr>
          <a:lstStyle/>
          <a:p>
            <a:r>
              <a:rPr lang="zh-CN" altLang="en-US" sz="2400" dirty="0"/>
              <a:t>定义输入的图像</a:t>
            </a:r>
            <a:r>
              <a:rPr lang="en-US" altLang="zh-CN" sz="2400" dirty="0"/>
              <a:t>a</a:t>
            </a:r>
            <a:r>
              <a:rPr lang="zh-CN" altLang="en-US" sz="2400" dirty="0"/>
              <a:t>和</a:t>
            </a:r>
            <a:r>
              <a:rPr lang="en-US" altLang="zh-CN" sz="2400" dirty="0"/>
              <a:t>b</a:t>
            </a:r>
            <a:r>
              <a:rPr lang="zh-CN" altLang="en-US" sz="2400" dirty="0"/>
              <a:t>，这里的</a:t>
            </a:r>
            <a:r>
              <a:rPr lang="en-US" altLang="zh-CN" sz="2400" dirty="0"/>
              <a:t>a</a:t>
            </a:r>
            <a:r>
              <a:rPr lang="zh-CN" altLang="en-US" sz="2400" dirty="0"/>
              <a:t>和</a:t>
            </a:r>
            <a:r>
              <a:rPr lang="en-US" altLang="zh-CN" sz="2400" dirty="0"/>
              <a:t>b</a:t>
            </a:r>
            <a:r>
              <a:rPr lang="zh-CN" altLang="en-US" sz="2400" dirty="0"/>
              <a:t>的大小为</a:t>
            </a:r>
            <a:r>
              <a:rPr lang="en-US" altLang="zh-CN" sz="2400" dirty="0"/>
              <a:t>8*6</a:t>
            </a:r>
            <a:r>
              <a:rPr lang="zh-CN" altLang="en-US" sz="2400" dirty="0"/>
              <a:t>，可以看到</a:t>
            </a:r>
            <a:r>
              <a:rPr lang="en-US" altLang="zh-CN" sz="2400" dirty="0"/>
              <a:t>b</a:t>
            </a:r>
            <a:r>
              <a:rPr lang="zh-CN" altLang="en-US" sz="2400" dirty="0"/>
              <a:t>是</a:t>
            </a:r>
            <a:r>
              <a:rPr lang="en-US" altLang="zh-CN" sz="2400" dirty="0"/>
              <a:t>a</a:t>
            </a:r>
            <a:r>
              <a:rPr lang="zh-CN" altLang="en-US" sz="2400" dirty="0"/>
              <a:t>的图像向右平移一格得到的图像。</a:t>
            </a:r>
          </a:p>
        </p:txBody>
      </p:sp>
      <p:sp>
        <p:nvSpPr>
          <p:cNvPr id="10" name="标题 1">
            <a:extLst>
              <a:ext uri="{FF2B5EF4-FFF2-40B4-BE49-F238E27FC236}">
                <a16:creationId xmlns:a16="http://schemas.microsoft.com/office/drawing/2014/main" id="{4996D0F1-7DD5-4F7E-AD24-C154C8F92AA2}"/>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11" name="文本框 10">
            <a:extLst>
              <a:ext uri="{FF2B5EF4-FFF2-40B4-BE49-F238E27FC236}">
                <a16:creationId xmlns:a16="http://schemas.microsoft.com/office/drawing/2014/main" id="{54D11C39-B7F0-44AB-A474-B4EDE17A6AB1}"/>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池化层的平移不变性</a:t>
            </a:r>
          </a:p>
        </p:txBody>
      </p:sp>
    </p:spTree>
    <p:extLst>
      <p:ext uri="{BB962C8B-B14F-4D97-AF65-F5344CB8AC3E}">
        <p14:creationId xmlns:p14="http://schemas.microsoft.com/office/powerpoint/2010/main" val="23383091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609600" y="1828800"/>
            <a:ext cx="11176000" cy="3352800"/>
          </a:xfrm>
          <a:prstGeom prst="rect">
            <a:avLst/>
          </a:prstGeom>
        </p:spPr>
      </p:pic>
      <p:sp>
        <p:nvSpPr>
          <p:cNvPr id="12" name="文本框 11"/>
          <p:cNvSpPr txBox="1"/>
          <p:nvPr/>
        </p:nvSpPr>
        <p:spPr>
          <a:xfrm>
            <a:off x="361507" y="5486400"/>
            <a:ext cx="11811000" cy="461665"/>
          </a:xfrm>
          <a:prstGeom prst="rect">
            <a:avLst/>
          </a:prstGeom>
          <a:noFill/>
        </p:spPr>
        <p:txBody>
          <a:bodyPr wrap="square" rtlCol="0">
            <a:spAutoFit/>
          </a:bodyPr>
          <a:lstStyle/>
          <a:p>
            <a:r>
              <a:rPr lang="zh-CN" altLang="en-US" sz="2400" dirty="0"/>
              <a:t>定义一个最大池化层，之后将使用它来对之前的</a:t>
            </a:r>
            <a:r>
              <a:rPr lang="en-US" altLang="zh-CN" sz="2400" dirty="0"/>
              <a:t>a</a:t>
            </a:r>
            <a:r>
              <a:rPr lang="zh-CN" altLang="en-US" sz="2400" dirty="0"/>
              <a:t>、</a:t>
            </a:r>
            <a:r>
              <a:rPr lang="en-US" altLang="zh-CN" sz="2400" dirty="0"/>
              <a:t>b</a:t>
            </a:r>
            <a:r>
              <a:rPr lang="zh-CN" altLang="en-US" sz="2400" dirty="0"/>
              <a:t>两幅灰度图进行最大池化的处理。</a:t>
            </a:r>
          </a:p>
        </p:txBody>
      </p:sp>
      <p:sp>
        <p:nvSpPr>
          <p:cNvPr id="7" name="标题 1">
            <a:extLst>
              <a:ext uri="{FF2B5EF4-FFF2-40B4-BE49-F238E27FC236}">
                <a16:creationId xmlns:a16="http://schemas.microsoft.com/office/drawing/2014/main" id="{0F934CFD-F2AE-43FA-B45C-BA68713CD21E}"/>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8" name="文本框 7">
            <a:extLst>
              <a:ext uri="{FF2B5EF4-FFF2-40B4-BE49-F238E27FC236}">
                <a16:creationId xmlns:a16="http://schemas.microsoft.com/office/drawing/2014/main" id="{F6BC454D-CB5E-4C4B-8A4A-7EA36DD03A95}"/>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池化层的平移不变性</a:t>
            </a:r>
          </a:p>
        </p:txBody>
      </p:sp>
    </p:spTree>
    <p:extLst>
      <p:ext uri="{BB962C8B-B14F-4D97-AF65-F5344CB8AC3E}">
        <p14:creationId xmlns:p14="http://schemas.microsoft.com/office/powerpoint/2010/main" val="62135807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57200" y="1828800"/>
            <a:ext cx="6184017" cy="3200400"/>
          </a:xfrm>
          <a:prstGeom prst="rect">
            <a:avLst/>
          </a:prstGeom>
        </p:spPr>
      </p:pic>
      <p:sp>
        <p:nvSpPr>
          <p:cNvPr id="4" name="文本框 3"/>
          <p:cNvSpPr txBox="1"/>
          <p:nvPr/>
        </p:nvSpPr>
        <p:spPr>
          <a:xfrm>
            <a:off x="1371600" y="5410200"/>
            <a:ext cx="9825355" cy="830997"/>
          </a:xfrm>
          <a:prstGeom prst="rect">
            <a:avLst/>
          </a:prstGeom>
          <a:noFill/>
        </p:spPr>
        <p:txBody>
          <a:bodyPr wrap="square" rtlCol="0">
            <a:spAutoFit/>
          </a:bodyPr>
          <a:lstStyle/>
          <a:p>
            <a:r>
              <a:rPr lang="zh-CN" altLang="en-US" sz="2400" dirty="0"/>
              <a:t>创建一个最大池化层，这里定义的池化核的大小为</a:t>
            </a:r>
            <a:r>
              <a:rPr lang="en-US" altLang="zh-CN" sz="2400" dirty="0"/>
              <a:t>2</a:t>
            </a:r>
            <a:r>
              <a:rPr lang="zh-CN" altLang="en-US" sz="2400" dirty="0"/>
              <a:t>，然后将输入的</a:t>
            </a:r>
            <a:r>
              <a:rPr lang="en-US" altLang="zh-CN" sz="2400" dirty="0"/>
              <a:t>a</a:t>
            </a:r>
            <a:r>
              <a:rPr lang="zh-CN" altLang="en-US" sz="2400" dirty="0"/>
              <a:t>、</a:t>
            </a:r>
            <a:r>
              <a:rPr lang="en-US" altLang="zh-CN" sz="2400" dirty="0"/>
              <a:t>b</a:t>
            </a:r>
            <a:r>
              <a:rPr lang="zh-CN" altLang="en-US" sz="2400" dirty="0"/>
              <a:t>处理后送入池化层，得到</a:t>
            </a:r>
            <a:r>
              <a:rPr lang="en-US" altLang="zh-CN" sz="2400" dirty="0" err="1"/>
              <a:t>outA</a:t>
            </a:r>
            <a:r>
              <a:rPr lang="zh-CN" altLang="en-US" sz="2400" dirty="0"/>
              <a:t>和</a:t>
            </a:r>
            <a:r>
              <a:rPr lang="en-US" altLang="zh-CN" sz="2400" dirty="0" err="1"/>
              <a:t>outB</a:t>
            </a:r>
            <a:r>
              <a:rPr lang="zh-CN" altLang="en-US" sz="2400" dirty="0"/>
              <a:t>，并且</a:t>
            </a:r>
            <a:r>
              <a:rPr lang="en-US" altLang="zh-CN" sz="2400" dirty="0" err="1"/>
              <a:t>outA</a:t>
            </a:r>
            <a:r>
              <a:rPr lang="zh-CN" altLang="en-US" sz="2400" dirty="0"/>
              <a:t>和</a:t>
            </a:r>
            <a:r>
              <a:rPr lang="en-US" altLang="zh-CN" sz="2400" dirty="0" err="1"/>
              <a:t>outB</a:t>
            </a:r>
            <a:r>
              <a:rPr lang="zh-CN" altLang="en-US" sz="2400" dirty="0"/>
              <a:t>的大小是</a:t>
            </a:r>
            <a:r>
              <a:rPr lang="en-US" altLang="zh-CN" sz="2400" dirty="0"/>
              <a:t>4*3</a:t>
            </a:r>
          </a:p>
        </p:txBody>
      </p:sp>
      <p:pic>
        <p:nvPicPr>
          <p:cNvPr id="5" name="图片 4"/>
          <p:cNvPicPr>
            <a:picLocks noChangeAspect="1"/>
          </p:cNvPicPr>
          <p:nvPr/>
        </p:nvPicPr>
        <p:blipFill>
          <a:blip r:embed="rId4"/>
          <a:stretch>
            <a:fillRect/>
          </a:stretch>
        </p:blipFill>
        <p:spPr>
          <a:xfrm>
            <a:off x="6858000" y="2895600"/>
            <a:ext cx="4881716" cy="914400"/>
          </a:xfrm>
          <a:prstGeom prst="rect">
            <a:avLst/>
          </a:prstGeom>
        </p:spPr>
      </p:pic>
      <p:sp>
        <p:nvSpPr>
          <p:cNvPr id="8" name="标题 1">
            <a:extLst>
              <a:ext uri="{FF2B5EF4-FFF2-40B4-BE49-F238E27FC236}">
                <a16:creationId xmlns:a16="http://schemas.microsoft.com/office/drawing/2014/main" id="{101301DE-59A6-4BE5-B06B-31C7F8518657}"/>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9" name="文本框 8">
            <a:extLst>
              <a:ext uri="{FF2B5EF4-FFF2-40B4-BE49-F238E27FC236}">
                <a16:creationId xmlns:a16="http://schemas.microsoft.com/office/drawing/2014/main" id="{1E8BCAD7-01DB-4791-AA05-BD887CECFAC2}"/>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池化层的平移不变性</a:t>
            </a:r>
          </a:p>
        </p:txBody>
      </p:sp>
    </p:spTree>
    <p:extLst>
      <p:ext uri="{BB962C8B-B14F-4D97-AF65-F5344CB8AC3E}">
        <p14:creationId xmlns:p14="http://schemas.microsoft.com/office/powerpoint/2010/main" val="33969356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752600" y="1981200"/>
            <a:ext cx="4468497" cy="3353435"/>
          </a:xfrm>
          <a:prstGeom prst="rect">
            <a:avLst/>
          </a:prstGeom>
        </p:spPr>
      </p:pic>
      <p:pic>
        <p:nvPicPr>
          <p:cNvPr id="8" name="图片 7"/>
          <p:cNvPicPr>
            <a:picLocks noChangeAspect="1"/>
          </p:cNvPicPr>
          <p:nvPr/>
        </p:nvPicPr>
        <p:blipFill>
          <a:blip r:embed="rId4"/>
          <a:stretch>
            <a:fillRect/>
          </a:stretch>
        </p:blipFill>
        <p:spPr>
          <a:xfrm>
            <a:off x="5880100" y="1981200"/>
            <a:ext cx="4468497" cy="3353435"/>
          </a:xfrm>
          <a:prstGeom prst="rect">
            <a:avLst/>
          </a:prstGeom>
        </p:spPr>
      </p:pic>
      <p:sp>
        <p:nvSpPr>
          <p:cNvPr id="9" name="文本框 8"/>
          <p:cNvSpPr txBox="1"/>
          <p:nvPr/>
        </p:nvSpPr>
        <p:spPr>
          <a:xfrm>
            <a:off x="1524000" y="5486400"/>
            <a:ext cx="9502140" cy="830997"/>
          </a:xfrm>
          <a:prstGeom prst="rect">
            <a:avLst/>
          </a:prstGeom>
          <a:noFill/>
        </p:spPr>
        <p:txBody>
          <a:bodyPr wrap="square" rtlCol="0">
            <a:spAutoFit/>
          </a:bodyPr>
          <a:lstStyle/>
          <a:p>
            <a:r>
              <a:rPr lang="zh-CN" altLang="en-US" sz="2400" dirty="0"/>
              <a:t>这是</a:t>
            </a:r>
            <a:r>
              <a:rPr lang="en-US" altLang="zh-CN" sz="2400" dirty="0" err="1"/>
              <a:t>outA</a:t>
            </a:r>
            <a:r>
              <a:rPr lang="zh-CN" altLang="en-US" sz="2400" dirty="0"/>
              <a:t>和</a:t>
            </a:r>
            <a:r>
              <a:rPr lang="en-US" altLang="zh-CN" sz="2400" dirty="0" err="1"/>
              <a:t>outB</a:t>
            </a:r>
            <a:r>
              <a:rPr lang="zh-CN" altLang="en-US" sz="2400" dirty="0"/>
              <a:t>的可视化结果图，可以看到</a:t>
            </a:r>
            <a:r>
              <a:rPr lang="en-US" altLang="zh-CN" sz="2400" dirty="0"/>
              <a:t>a</a:t>
            </a:r>
            <a:r>
              <a:rPr lang="zh-CN" altLang="en-US" sz="2400" dirty="0"/>
              <a:t>和</a:t>
            </a:r>
            <a:r>
              <a:rPr lang="en-US" altLang="zh-CN" sz="2400" dirty="0"/>
              <a:t>b</a:t>
            </a:r>
            <a:r>
              <a:rPr lang="zh-CN" altLang="en-US" sz="2400" dirty="0"/>
              <a:t>在经过最大池化后，它们的结果是一样的。</a:t>
            </a:r>
          </a:p>
        </p:txBody>
      </p:sp>
      <p:sp>
        <p:nvSpPr>
          <p:cNvPr id="10" name="标题 1">
            <a:extLst>
              <a:ext uri="{FF2B5EF4-FFF2-40B4-BE49-F238E27FC236}">
                <a16:creationId xmlns:a16="http://schemas.microsoft.com/office/drawing/2014/main" id="{41E98BBF-A428-48F5-A331-A2E250A66207}"/>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11" name="文本框 10">
            <a:extLst>
              <a:ext uri="{FF2B5EF4-FFF2-40B4-BE49-F238E27FC236}">
                <a16:creationId xmlns:a16="http://schemas.microsoft.com/office/drawing/2014/main" id="{65583EEA-561C-4D17-961C-6CC6C8BAC538}"/>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池化层的平移不变性</a:t>
            </a:r>
          </a:p>
        </p:txBody>
      </p:sp>
    </p:spTree>
    <p:extLst>
      <p:ext uri="{BB962C8B-B14F-4D97-AF65-F5344CB8AC3E}">
        <p14:creationId xmlns:p14="http://schemas.microsoft.com/office/powerpoint/2010/main" val="140101204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旋转不变"/>
          <p:cNvPicPr>
            <a:picLocks noChangeAspect="1"/>
          </p:cNvPicPr>
          <p:nvPr/>
        </p:nvPicPr>
        <p:blipFill rotWithShape="1">
          <a:blip r:embed="rId3"/>
          <a:srcRect l="8862" r="7806"/>
          <a:stretch/>
        </p:blipFill>
        <p:spPr>
          <a:xfrm>
            <a:off x="228600" y="1752600"/>
            <a:ext cx="6804754" cy="4662170"/>
          </a:xfrm>
          <a:prstGeom prst="rect">
            <a:avLst/>
          </a:prstGeom>
        </p:spPr>
      </p:pic>
      <p:sp>
        <p:nvSpPr>
          <p:cNvPr id="5" name="文本框 4"/>
          <p:cNvSpPr txBox="1"/>
          <p:nvPr/>
        </p:nvSpPr>
        <p:spPr>
          <a:xfrm>
            <a:off x="7162800" y="2895600"/>
            <a:ext cx="4648200" cy="2308324"/>
          </a:xfrm>
          <a:prstGeom prst="rect">
            <a:avLst/>
          </a:prstGeom>
          <a:noFill/>
        </p:spPr>
        <p:txBody>
          <a:bodyPr wrap="square" rtlCol="0">
            <a:spAutoFit/>
          </a:bodyPr>
          <a:lstStyle/>
          <a:p>
            <a:r>
              <a:rPr lang="zh-CN" altLang="en-US" sz="2400" dirty="0"/>
              <a:t>左图中表示汉字</a:t>
            </a:r>
            <a:r>
              <a:rPr lang="en-US" altLang="zh-CN" sz="2400" dirty="0"/>
              <a:t>“</a:t>
            </a:r>
            <a:r>
              <a:rPr lang="zh-CN" altLang="en-US" sz="2400" dirty="0"/>
              <a:t>一</a:t>
            </a:r>
            <a:r>
              <a:rPr lang="en-US" altLang="zh-CN" sz="2400" dirty="0"/>
              <a:t>”</a:t>
            </a:r>
            <a:r>
              <a:rPr lang="zh-CN" altLang="en-US" sz="2400" dirty="0"/>
              <a:t>的识别，上面的图相对于下面的图具有一定的倾斜角，相当于进行了旋转，但是经过两次大小为</a:t>
            </a:r>
            <a:r>
              <a:rPr lang="en-US" altLang="zh-CN" sz="2400" dirty="0"/>
              <a:t>2*2</a:t>
            </a:r>
            <a:r>
              <a:rPr lang="zh-CN" altLang="en-US" sz="2400" dirty="0"/>
              <a:t>，步长为</a:t>
            </a:r>
            <a:r>
              <a:rPr lang="en-US" altLang="zh-CN" sz="2400" dirty="0"/>
              <a:t>2 </a:t>
            </a:r>
            <a:r>
              <a:rPr lang="zh-CN" altLang="en-US" sz="2400" dirty="0"/>
              <a:t>的池化操作后，得到的特征矩阵是相同的。</a:t>
            </a:r>
          </a:p>
        </p:txBody>
      </p:sp>
      <p:sp>
        <p:nvSpPr>
          <p:cNvPr id="7" name="标题 1">
            <a:extLst>
              <a:ext uri="{FF2B5EF4-FFF2-40B4-BE49-F238E27FC236}">
                <a16:creationId xmlns:a16="http://schemas.microsoft.com/office/drawing/2014/main" id="{FE61676D-077C-4888-9150-5FA1F4B8A877}"/>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8" name="文本框 7">
            <a:extLst>
              <a:ext uri="{FF2B5EF4-FFF2-40B4-BE49-F238E27FC236}">
                <a16:creationId xmlns:a16="http://schemas.microsoft.com/office/drawing/2014/main" id="{21A0B343-638A-44E7-A1C2-AD76CC39F959}"/>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池化层的旋转不变性</a:t>
            </a:r>
          </a:p>
        </p:txBody>
      </p:sp>
    </p:spTree>
    <p:extLst>
      <p:ext uri="{BB962C8B-B14F-4D97-AF65-F5344CB8AC3E}">
        <p14:creationId xmlns:p14="http://schemas.microsoft.com/office/powerpoint/2010/main" val="37165418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343400" y="5486400"/>
            <a:ext cx="7272020" cy="830997"/>
          </a:xfrm>
          <a:prstGeom prst="rect">
            <a:avLst/>
          </a:prstGeom>
          <a:noFill/>
        </p:spPr>
        <p:txBody>
          <a:bodyPr wrap="square" rtlCol="0">
            <a:spAutoFit/>
          </a:bodyPr>
          <a:lstStyle/>
          <a:p>
            <a:r>
              <a:rPr lang="zh-CN" altLang="en-US" sz="2400" dirty="0"/>
              <a:t>定义输入的图像</a:t>
            </a:r>
            <a:r>
              <a:rPr lang="en-US" altLang="zh-CN" sz="2400" dirty="0"/>
              <a:t>a</a:t>
            </a:r>
            <a:r>
              <a:rPr lang="zh-CN" altLang="en-US" sz="2400" dirty="0"/>
              <a:t>和</a:t>
            </a:r>
            <a:r>
              <a:rPr lang="en-US" altLang="zh-CN" sz="2400" dirty="0"/>
              <a:t>b</a:t>
            </a:r>
            <a:r>
              <a:rPr lang="zh-CN" altLang="en-US" sz="2400" dirty="0"/>
              <a:t>，这里的</a:t>
            </a:r>
            <a:r>
              <a:rPr lang="en-US" altLang="zh-CN" sz="2400" dirty="0"/>
              <a:t>a</a:t>
            </a:r>
            <a:r>
              <a:rPr lang="zh-CN" altLang="en-US" sz="2400" dirty="0"/>
              <a:t>和</a:t>
            </a:r>
            <a:r>
              <a:rPr lang="en-US" altLang="zh-CN" sz="2400" dirty="0"/>
              <a:t>b</a:t>
            </a:r>
            <a:r>
              <a:rPr lang="zh-CN" altLang="en-US" sz="2400" dirty="0"/>
              <a:t>的大小为</a:t>
            </a:r>
            <a:r>
              <a:rPr lang="en-US" altLang="zh-CN" sz="2400" dirty="0"/>
              <a:t>4*4</a:t>
            </a:r>
            <a:r>
              <a:rPr lang="zh-CN" altLang="en-US" sz="2400" dirty="0"/>
              <a:t>，可以看到</a:t>
            </a:r>
            <a:r>
              <a:rPr lang="en-US" altLang="zh-CN" sz="2400" dirty="0"/>
              <a:t>b</a:t>
            </a:r>
            <a:r>
              <a:rPr lang="zh-CN" altLang="en-US" sz="2400" dirty="0"/>
              <a:t>是</a:t>
            </a:r>
            <a:r>
              <a:rPr lang="en-US" altLang="zh-CN" sz="2400" dirty="0"/>
              <a:t>a</a:t>
            </a:r>
            <a:r>
              <a:rPr lang="zh-CN" altLang="en-US" sz="2400" dirty="0"/>
              <a:t>的图像顺时针旋转</a:t>
            </a:r>
            <a:r>
              <a:rPr lang="en-US" altLang="zh-CN" sz="2400" dirty="0"/>
              <a:t>45</a:t>
            </a:r>
            <a:r>
              <a:rPr lang="zh-CN" altLang="en-US" sz="2400" dirty="0"/>
              <a:t>度得到的。</a:t>
            </a:r>
          </a:p>
        </p:txBody>
      </p:sp>
      <p:pic>
        <p:nvPicPr>
          <p:cNvPr id="11" name="图片 10"/>
          <p:cNvPicPr>
            <a:picLocks noChangeAspect="1"/>
          </p:cNvPicPr>
          <p:nvPr/>
        </p:nvPicPr>
        <p:blipFill>
          <a:blip r:embed="rId3"/>
          <a:stretch>
            <a:fillRect/>
          </a:stretch>
        </p:blipFill>
        <p:spPr>
          <a:xfrm>
            <a:off x="609600" y="1295400"/>
            <a:ext cx="2892752" cy="4853940"/>
          </a:xfrm>
          <a:prstGeom prst="rect">
            <a:avLst/>
          </a:prstGeom>
        </p:spPr>
      </p:pic>
      <p:pic>
        <p:nvPicPr>
          <p:cNvPr id="12" name="图片 11"/>
          <p:cNvPicPr>
            <a:picLocks noChangeAspect="1"/>
          </p:cNvPicPr>
          <p:nvPr/>
        </p:nvPicPr>
        <p:blipFill>
          <a:blip r:embed="rId4"/>
          <a:stretch>
            <a:fillRect/>
          </a:stretch>
        </p:blipFill>
        <p:spPr>
          <a:xfrm>
            <a:off x="3886200" y="2209800"/>
            <a:ext cx="4127500" cy="3097530"/>
          </a:xfrm>
          <a:prstGeom prst="rect">
            <a:avLst/>
          </a:prstGeom>
        </p:spPr>
      </p:pic>
      <p:pic>
        <p:nvPicPr>
          <p:cNvPr id="13" name="图片 12"/>
          <p:cNvPicPr>
            <a:picLocks noChangeAspect="1"/>
          </p:cNvPicPr>
          <p:nvPr/>
        </p:nvPicPr>
        <p:blipFill>
          <a:blip r:embed="rId5"/>
          <a:stretch>
            <a:fillRect/>
          </a:stretch>
        </p:blipFill>
        <p:spPr>
          <a:xfrm>
            <a:off x="7848600" y="2209800"/>
            <a:ext cx="4127500" cy="3097530"/>
          </a:xfrm>
          <a:prstGeom prst="rect">
            <a:avLst/>
          </a:prstGeom>
        </p:spPr>
      </p:pic>
      <p:sp>
        <p:nvSpPr>
          <p:cNvPr id="10" name="标题 1">
            <a:extLst>
              <a:ext uri="{FF2B5EF4-FFF2-40B4-BE49-F238E27FC236}">
                <a16:creationId xmlns:a16="http://schemas.microsoft.com/office/drawing/2014/main" id="{93D72949-6736-4845-8A06-6BDDFC8B5711}"/>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14" name="文本框 13">
            <a:extLst>
              <a:ext uri="{FF2B5EF4-FFF2-40B4-BE49-F238E27FC236}">
                <a16:creationId xmlns:a16="http://schemas.microsoft.com/office/drawing/2014/main" id="{09F9B24C-F486-4F41-A2B6-CA7105FF26CA}"/>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池化层的旋转不变性</a:t>
            </a:r>
          </a:p>
        </p:txBody>
      </p:sp>
    </p:spTree>
    <p:extLst>
      <p:ext uri="{BB962C8B-B14F-4D97-AF65-F5344CB8AC3E}">
        <p14:creationId xmlns:p14="http://schemas.microsoft.com/office/powerpoint/2010/main" val="68318217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44170" y="1905000"/>
            <a:ext cx="4127500" cy="3097530"/>
          </a:xfrm>
          <a:prstGeom prst="rect">
            <a:avLst/>
          </a:prstGeom>
        </p:spPr>
      </p:pic>
      <p:pic>
        <p:nvPicPr>
          <p:cNvPr id="4" name="图片 3"/>
          <p:cNvPicPr>
            <a:picLocks noChangeAspect="1"/>
          </p:cNvPicPr>
          <p:nvPr/>
        </p:nvPicPr>
        <p:blipFill>
          <a:blip r:embed="rId4"/>
          <a:stretch>
            <a:fillRect/>
          </a:stretch>
        </p:blipFill>
        <p:spPr>
          <a:xfrm>
            <a:off x="4114800" y="1905000"/>
            <a:ext cx="4127500" cy="3097530"/>
          </a:xfrm>
          <a:prstGeom prst="rect">
            <a:avLst/>
          </a:prstGeom>
        </p:spPr>
      </p:pic>
      <p:sp>
        <p:nvSpPr>
          <p:cNvPr id="5" name="文本框 4"/>
          <p:cNvSpPr txBox="1"/>
          <p:nvPr/>
        </p:nvSpPr>
        <p:spPr>
          <a:xfrm>
            <a:off x="914400" y="5410200"/>
            <a:ext cx="10552814" cy="830997"/>
          </a:xfrm>
          <a:prstGeom prst="rect">
            <a:avLst/>
          </a:prstGeom>
          <a:noFill/>
        </p:spPr>
        <p:txBody>
          <a:bodyPr wrap="square" rtlCol="0">
            <a:spAutoFit/>
          </a:bodyPr>
          <a:lstStyle/>
          <a:p>
            <a:r>
              <a:rPr lang="zh-CN" altLang="en-US" sz="2400" dirty="0"/>
              <a:t>在经过最大池化层后，可以看到</a:t>
            </a:r>
            <a:r>
              <a:rPr lang="en-US" altLang="zh-CN" sz="2400" dirty="0" err="1"/>
              <a:t>outA</a:t>
            </a:r>
            <a:r>
              <a:rPr lang="zh-CN" altLang="en-US" sz="2400" dirty="0"/>
              <a:t>和</a:t>
            </a:r>
            <a:r>
              <a:rPr lang="en-US" altLang="zh-CN" sz="2400" dirty="0" err="1"/>
              <a:t>outB</a:t>
            </a:r>
            <a:r>
              <a:rPr lang="zh-CN" altLang="en-US" sz="2400" dirty="0"/>
              <a:t>的结果图是一样的，而且它们的大小都变成了</a:t>
            </a:r>
            <a:r>
              <a:rPr lang="en-US" altLang="zh-CN" sz="2400" dirty="0"/>
              <a:t>2*2</a:t>
            </a:r>
          </a:p>
        </p:txBody>
      </p:sp>
      <p:pic>
        <p:nvPicPr>
          <p:cNvPr id="7" name="图片 6"/>
          <p:cNvPicPr>
            <a:picLocks noChangeAspect="1"/>
          </p:cNvPicPr>
          <p:nvPr/>
        </p:nvPicPr>
        <p:blipFill>
          <a:blip r:embed="rId5"/>
          <a:stretch>
            <a:fillRect/>
          </a:stretch>
        </p:blipFill>
        <p:spPr>
          <a:xfrm>
            <a:off x="7848600" y="2971800"/>
            <a:ext cx="4121949" cy="791210"/>
          </a:xfrm>
          <a:prstGeom prst="rect">
            <a:avLst/>
          </a:prstGeom>
        </p:spPr>
      </p:pic>
      <p:sp>
        <p:nvSpPr>
          <p:cNvPr id="9" name="标题 1">
            <a:extLst>
              <a:ext uri="{FF2B5EF4-FFF2-40B4-BE49-F238E27FC236}">
                <a16:creationId xmlns:a16="http://schemas.microsoft.com/office/drawing/2014/main" id="{4DE80B5C-9675-4C0D-9572-D23A2BCC0316}"/>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10" name="文本框 9">
            <a:extLst>
              <a:ext uri="{FF2B5EF4-FFF2-40B4-BE49-F238E27FC236}">
                <a16:creationId xmlns:a16="http://schemas.microsoft.com/office/drawing/2014/main" id="{03AB3AC2-667B-4B9B-862F-B5314C1772EB}"/>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池化层的旋转不变性</a:t>
            </a:r>
          </a:p>
        </p:txBody>
      </p:sp>
    </p:spTree>
    <p:extLst>
      <p:ext uri="{BB962C8B-B14F-4D97-AF65-F5344CB8AC3E}">
        <p14:creationId xmlns:p14="http://schemas.microsoft.com/office/powerpoint/2010/main" val="5028492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尺度不变"/>
          <p:cNvPicPr>
            <a:picLocks noChangeAspect="1"/>
          </p:cNvPicPr>
          <p:nvPr/>
        </p:nvPicPr>
        <p:blipFill rotWithShape="1">
          <a:blip r:embed="rId3"/>
          <a:srcRect l="8925" r="8171"/>
          <a:stretch/>
        </p:blipFill>
        <p:spPr>
          <a:xfrm>
            <a:off x="152400" y="1752600"/>
            <a:ext cx="6670168" cy="4559300"/>
          </a:xfrm>
          <a:prstGeom prst="rect">
            <a:avLst/>
          </a:prstGeom>
        </p:spPr>
      </p:pic>
      <p:sp>
        <p:nvSpPr>
          <p:cNvPr id="7" name="文本框 6"/>
          <p:cNvSpPr txBox="1"/>
          <p:nvPr/>
        </p:nvSpPr>
        <p:spPr>
          <a:xfrm>
            <a:off x="7239000" y="3124200"/>
            <a:ext cx="4083050" cy="1938992"/>
          </a:xfrm>
          <a:prstGeom prst="rect">
            <a:avLst/>
          </a:prstGeom>
          <a:noFill/>
        </p:spPr>
        <p:txBody>
          <a:bodyPr wrap="square" rtlCol="0">
            <a:spAutoFit/>
          </a:bodyPr>
          <a:lstStyle/>
          <a:p>
            <a:r>
              <a:rPr lang="zh-CN" altLang="en-US" sz="2400" dirty="0"/>
              <a:t>左图是表示数字</a:t>
            </a:r>
            <a:r>
              <a:rPr lang="en-US" altLang="zh-CN" sz="2400" dirty="0"/>
              <a:t>0</a:t>
            </a:r>
            <a:r>
              <a:rPr lang="zh-CN" altLang="en-US" sz="2400" dirty="0"/>
              <a:t>的识别，上下两张图的区别在于</a:t>
            </a:r>
            <a:r>
              <a:rPr lang="en-US" altLang="zh-CN" sz="2400" dirty="0"/>
              <a:t>0</a:t>
            </a:r>
            <a:r>
              <a:rPr lang="zh-CN" altLang="en-US" sz="2400" dirty="0"/>
              <a:t>的尺度不一样。同样的经过两次最大池化之后，得到的特征矩阵是相同的。</a:t>
            </a:r>
          </a:p>
        </p:txBody>
      </p:sp>
      <p:sp>
        <p:nvSpPr>
          <p:cNvPr id="8" name="标题 1">
            <a:extLst>
              <a:ext uri="{FF2B5EF4-FFF2-40B4-BE49-F238E27FC236}">
                <a16:creationId xmlns:a16="http://schemas.microsoft.com/office/drawing/2014/main" id="{BC1E1D86-6504-4C70-B358-28DD7A477371}"/>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9" name="文本框 8">
            <a:extLst>
              <a:ext uri="{FF2B5EF4-FFF2-40B4-BE49-F238E27FC236}">
                <a16:creationId xmlns:a16="http://schemas.microsoft.com/office/drawing/2014/main" id="{E0F4868C-A7A3-4ECF-9438-1FE6F72FE6F1}"/>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池化层的尺度不变性</a:t>
            </a:r>
          </a:p>
        </p:txBody>
      </p:sp>
    </p:spTree>
    <p:extLst>
      <p:ext uri="{BB962C8B-B14F-4D97-AF65-F5344CB8AC3E}">
        <p14:creationId xmlns:p14="http://schemas.microsoft.com/office/powerpoint/2010/main" val="334223956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419600" y="2057400"/>
            <a:ext cx="3717925" cy="2790190"/>
          </a:xfrm>
          <a:prstGeom prst="rect">
            <a:avLst/>
          </a:prstGeom>
        </p:spPr>
      </p:pic>
      <p:pic>
        <p:nvPicPr>
          <p:cNvPr id="5" name="图片 4"/>
          <p:cNvPicPr>
            <a:picLocks noChangeAspect="1"/>
          </p:cNvPicPr>
          <p:nvPr/>
        </p:nvPicPr>
        <p:blipFill>
          <a:blip r:embed="rId4"/>
          <a:stretch>
            <a:fillRect/>
          </a:stretch>
        </p:blipFill>
        <p:spPr>
          <a:xfrm>
            <a:off x="533400" y="1066800"/>
            <a:ext cx="3517259" cy="5174615"/>
          </a:xfrm>
          <a:prstGeom prst="rect">
            <a:avLst/>
          </a:prstGeom>
        </p:spPr>
      </p:pic>
      <p:pic>
        <p:nvPicPr>
          <p:cNvPr id="8" name="图片 7"/>
          <p:cNvPicPr>
            <a:picLocks noChangeAspect="1"/>
          </p:cNvPicPr>
          <p:nvPr/>
        </p:nvPicPr>
        <p:blipFill>
          <a:blip r:embed="rId5"/>
          <a:stretch>
            <a:fillRect/>
          </a:stretch>
        </p:blipFill>
        <p:spPr>
          <a:xfrm>
            <a:off x="7620000" y="2057400"/>
            <a:ext cx="3691890" cy="2771140"/>
          </a:xfrm>
          <a:prstGeom prst="rect">
            <a:avLst/>
          </a:prstGeom>
        </p:spPr>
      </p:pic>
      <p:sp>
        <p:nvSpPr>
          <p:cNvPr id="9" name="文本框 8"/>
          <p:cNvSpPr txBox="1"/>
          <p:nvPr/>
        </p:nvSpPr>
        <p:spPr>
          <a:xfrm>
            <a:off x="4724400" y="5181600"/>
            <a:ext cx="6448425" cy="830997"/>
          </a:xfrm>
          <a:prstGeom prst="rect">
            <a:avLst/>
          </a:prstGeom>
          <a:noFill/>
        </p:spPr>
        <p:txBody>
          <a:bodyPr wrap="square" rtlCol="0">
            <a:spAutoFit/>
          </a:bodyPr>
          <a:lstStyle/>
          <a:p>
            <a:r>
              <a:rPr lang="zh-CN" altLang="en-US" sz="2400" dirty="0"/>
              <a:t>上面</a:t>
            </a:r>
            <a:r>
              <a:rPr lang="en-US" altLang="zh-CN" sz="2400" dirty="0"/>
              <a:t>a</a:t>
            </a:r>
            <a:r>
              <a:rPr lang="zh-CN" altLang="en-US" sz="2400" dirty="0"/>
              <a:t>、</a:t>
            </a:r>
            <a:r>
              <a:rPr lang="en-US" altLang="zh-CN" sz="2400" dirty="0"/>
              <a:t>b</a:t>
            </a:r>
            <a:r>
              <a:rPr lang="zh-CN" altLang="en-US" sz="2400" dirty="0"/>
              <a:t>两幅图可以看到</a:t>
            </a:r>
            <a:r>
              <a:rPr lang="en-US" altLang="zh-CN" sz="2400" dirty="0"/>
              <a:t>b</a:t>
            </a:r>
            <a:r>
              <a:rPr lang="zh-CN" altLang="en-US" sz="2400" dirty="0"/>
              <a:t>的白色圈是</a:t>
            </a:r>
            <a:r>
              <a:rPr lang="en-US" altLang="zh-CN" sz="2400" dirty="0"/>
              <a:t>a</a:t>
            </a:r>
            <a:r>
              <a:rPr lang="zh-CN" altLang="en-US" sz="2400" dirty="0"/>
              <a:t>的白色圈缩小后形成的，</a:t>
            </a:r>
            <a:r>
              <a:rPr lang="en-US" altLang="zh-CN" sz="2400" dirty="0"/>
              <a:t> </a:t>
            </a:r>
            <a:r>
              <a:rPr lang="zh-CN" altLang="en-US" sz="2400" dirty="0"/>
              <a:t>且大小都为</a:t>
            </a:r>
            <a:r>
              <a:rPr lang="en-US" altLang="zh-CN" sz="2400" dirty="0"/>
              <a:t>8*8</a:t>
            </a:r>
          </a:p>
        </p:txBody>
      </p:sp>
      <p:sp>
        <p:nvSpPr>
          <p:cNvPr id="10" name="标题 1">
            <a:extLst>
              <a:ext uri="{FF2B5EF4-FFF2-40B4-BE49-F238E27FC236}">
                <a16:creationId xmlns:a16="http://schemas.microsoft.com/office/drawing/2014/main" id="{8C4460DB-9890-4A54-9CE3-53ECD2E11733}"/>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11" name="文本框 10">
            <a:extLst>
              <a:ext uri="{FF2B5EF4-FFF2-40B4-BE49-F238E27FC236}">
                <a16:creationId xmlns:a16="http://schemas.microsoft.com/office/drawing/2014/main" id="{DF5F22FF-2845-46F8-AFA0-7BB37E8AA77C}"/>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池化层的尺度不变性</a:t>
            </a:r>
          </a:p>
        </p:txBody>
      </p:sp>
    </p:spTree>
    <p:extLst>
      <p:ext uri="{BB962C8B-B14F-4D97-AF65-F5344CB8AC3E}">
        <p14:creationId xmlns:p14="http://schemas.microsoft.com/office/powerpoint/2010/main" val="332521414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43000" y="5410200"/>
            <a:ext cx="10058400" cy="830997"/>
          </a:xfrm>
          <a:prstGeom prst="rect">
            <a:avLst/>
          </a:prstGeom>
          <a:noFill/>
        </p:spPr>
        <p:txBody>
          <a:bodyPr wrap="square" rtlCol="0">
            <a:spAutoFit/>
          </a:bodyPr>
          <a:lstStyle/>
          <a:p>
            <a:r>
              <a:rPr lang="zh-CN" altLang="en-US" sz="2400" dirty="0"/>
              <a:t>在经过最大池化后，</a:t>
            </a:r>
            <a:r>
              <a:rPr lang="en-US" altLang="zh-CN" sz="2400" dirty="0" err="1"/>
              <a:t>outA</a:t>
            </a:r>
            <a:r>
              <a:rPr lang="zh-CN" altLang="en-US" sz="2400" dirty="0"/>
              <a:t>和</a:t>
            </a:r>
            <a:r>
              <a:rPr lang="en-US" altLang="zh-CN" sz="2400" dirty="0" err="1"/>
              <a:t>outB</a:t>
            </a:r>
            <a:r>
              <a:rPr lang="zh-CN" altLang="en-US" sz="2400" dirty="0"/>
              <a:t>的特征图变成一样的了，同时它们的大小变成了</a:t>
            </a:r>
            <a:r>
              <a:rPr lang="en-US" altLang="zh-CN" sz="2400" dirty="0"/>
              <a:t>4*4</a:t>
            </a:r>
          </a:p>
        </p:txBody>
      </p:sp>
      <p:pic>
        <p:nvPicPr>
          <p:cNvPr id="3" name="图片 2"/>
          <p:cNvPicPr>
            <a:picLocks noChangeAspect="1"/>
          </p:cNvPicPr>
          <p:nvPr/>
        </p:nvPicPr>
        <p:blipFill>
          <a:blip r:embed="rId3"/>
          <a:stretch>
            <a:fillRect/>
          </a:stretch>
        </p:blipFill>
        <p:spPr>
          <a:xfrm>
            <a:off x="307975" y="1905000"/>
            <a:ext cx="4127500" cy="3097530"/>
          </a:xfrm>
          <a:prstGeom prst="rect">
            <a:avLst/>
          </a:prstGeom>
        </p:spPr>
      </p:pic>
      <p:pic>
        <p:nvPicPr>
          <p:cNvPr id="7" name="图片 6"/>
          <p:cNvPicPr>
            <a:picLocks noChangeAspect="1"/>
          </p:cNvPicPr>
          <p:nvPr/>
        </p:nvPicPr>
        <p:blipFill>
          <a:blip r:embed="rId4"/>
          <a:stretch>
            <a:fillRect/>
          </a:stretch>
        </p:blipFill>
        <p:spPr>
          <a:xfrm>
            <a:off x="3733800" y="1905000"/>
            <a:ext cx="4127500" cy="3097530"/>
          </a:xfrm>
          <a:prstGeom prst="rect">
            <a:avLst/>
          </a:prstGeom>
        </p:spPr>
      </p:pic>
      <p:pic>
        <p:nvPicPr>
          <p:cNvPr id="10" name="图片 9"/>
          <p:cNvPicPr>
            <a:picLocks noChangeAspect="1"/>
          </p:cNvPicPr>
          <p:nvPr/>
        </p:nvPicPr>
        <p:blipFill>
          <a:blip r:embed="rId5"/>
          <a:stretch>
            <a:fillRect/>
          </a:stretch>
        </p:blipFill>
        <p:spPr>
          <a:xfrm>
            <a:off x="7315200" y="2971800"/>
            <a:ext cx="4739224" cy="881380"/>
          </a:xfrm>
          <a:prstGeom prst="rect">
            <a:avLst/>
          </a:prstGeom>
        </p:spPr>
      </p:pic>
      <p:sp>
        <p:nvSpPr>
          <p:cNvPr id="11" name="标题 1">
            <a:extLst>
              <a:ext uri="{FF2B5EF4-FFF2-40B4-BE49-F238E27FC236}">
                <a16:creationId xmlns:a16="http://schemas.microsoft.com/office/drawing/2014/main" id="{03D657AD-284C-4E21-8E62-CC01F17E6346}"/>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池化层</a:t>
            </a:r>
          </a:p>
        </p:txBody>
      </p:sp>
      <p:sp>
        <p:nvSpPr>
          <p:cNvPr id="12" name="文本框 11">
            <a:extLst>
              <a:ext uri="{FF2B5EF4-FFF2-40B4-BE49-F238E27FC236}">
                <a16:creationId xmlns:a16="http://schemas.microsoft.com/office/drawing/2014/main" id="{091C45EC-D695-44E7-BCD7-B11D76827807}"/>
              </a:ext>
            </a:extLst>
          </p:cNvPr>
          <p:cNvSpPr txBox="1"/>
          <p:nvPr/>
        </p:nvSpPr>
        <p:spPr>
          <a:xfrm>
            <a:off x="4038600" y="1143000"/>
            <a:ext cx="4088765" cy="523220"/>
          </a:xfrm>
          <a:prstGeom prst="rect">
            <a:avLst/>
          </a:prstGeom>
          <a:noFill/>
        </p:spPr>
        <p:txBody>
          <a:bodyPr wrap="square" rtlCol="0">
            <a:spAutoFit/>
          </a:bodyPr>
          <a:lstStyle/>
          <a:p>
            <a:pPr algn="ctr"/>
            <a:r>
              <a:rPr lang="zh-CN" altLang="en-US" sz="2800" dirty="0">
                <a:solidFill>
                  <a:srgbClr val="C00000"/>
                </a:solidFill>
              </a:rPr>
              <a:t>池化层的尺度不变性</a:t>
            </a:r>
          </a:p>
        </p:txBody>
      </p:sp>
    </p:spTree>
    <p:extLst>
      <p:ext uri="{BB962C8B-B14F-4D97-AF65-F5344CB8AC3E}">
        <p14:creationId xmlns:p14="http://schemas.microsoft.com/office/powerpoint/2010/main" val="258619984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目录</a:t>
            </a:r>
          </a:p>
        </p:txBody>
      </p:sp>
      <p:sp>
        <p:nvSpPr>
          <p:cNvPr id="1048608" name="内容占位符 2"/>
          <p:cNvSpPr>
            <a:spLocks noGrp="1"/>
          </p:cNvSpPr>
          <p:nvPr>
            <p:ph idx="1"/>
          </p:nvPr>
        </p:nvSpPr>
        <p:spPr/>
        <p:txBody>
          <a:bodyPr/>
          <a:lstStyle/>
          <a:p>
            <a:pPr indent="-360000">
              <a:lnSpc>
                <a:spcPct val="150000"/>
              </a:lnSpc>
            </a:pPr>
            <a:r>
              <a:rPr lang="zh-CN" altLang="en-US" dirty="0">
                <a:solidFill>
                  <a:srgbClr val="000000"/>
                </a:solidFill>
              </a:rPr>
              <a:t>卷积</a:t>
            </a:r>
            <a:endParaRPr lang="en-US" altLang="zh-CN" dirty="0">
              <a:solidFill>
                <a:srgbClr val="000000"/>
              </a:solidFill>
            </a:endParaRPr>
          </a:p>
          <a:p>
            <a:pPr indent="-360000">
              <a:lnSpc>
                <a:spcPct val="150000"/>
              </a:lnSpc>
            </a:pPr>
            <a:r>
              <a:rPr lang="zh-CN" altLang="en-US" dirty="0">
                <a:solidFill>
                  <a:srgbClr val="000000"/>
                </a:solidFill>
              </a:rPr>
              <a:t>卷积神经网络</a:t>
            </a:r>
            <a:endParaRPr lang="en-US" altLang="zh-CN" dirty="0">
              <a:solidFill>
                <a:srgbClr val="000000"/>
              </a:solidFill>
            </a:endParaRPr>
          </a:p>
          <a:p>
            <a:pPr indent="-360000">
              <a:lnSpc>
                <a:spcPct val="150000"/>
              </a:lnSpc>
            </a:pPr>
            <a:r>
              <a:rPr lang="zh-CN" altLang="en-US" dirty="0">
                <a:solidFill>
                  <a:srgbClr val="000000"/>
                </a:solidFill>
              </a:rPr>
              <a:t>其他卷积方式</a:t>
            </a:r>
            <a:endParaRPr lang="en-US" altLang="zh-CN" dirty="0">
              <a:solidFill>
                <a:srgbClr val="000000"/>
              </a:solidFill>
            </a:endParaRPr>
          </a:p>
          <a:p>
            <a:pPr indent="-360000">
              <a:lnSpc>
                <a:spcPct val="150000"/>
              </a:lnSpc>
            </a:pPr>
            <a:r>
              <a:rPr lang="zh-CN" altLang="en-US" dirty="0">
                <a:solidFill>
                  <a:srgbClr val="000000"/>
                </a:solidFill>
              </a:rPr>
              <a:t>几种典型的卷积神经网络</a:t>
            </a:r>
            <a:endParaRPr lang="en-US" altLang="zh-CN" dirty="0">
              <a:solidFill>
                <a:srgbClr val="000000"/>
              </a:solidFill>
            </a:endParaRPr>
          </a:p>
          <a:p>
            <a:pPr indent="-360000">
              <a:lnSpc>
                <a:spcPct val="150000"/>
              </a:lnSpc>
            </a:pPr>
            <a:r>
              <a:rPr lang="zh-CN" altLang="en-US" dirty="0">
                <a:solidFill>
                  <a:srgbClr val="000000"/>
                </a:solidFill>
              </a:rPr>
              <a:t>网络训练注意事项</a:t>
            </a:r>
            <a:endParaRPr lang="en-US" altLang="zh-CN" dirty="0">
              <a:solidFill>
                <a:srgbClr val="000000"/>
              </a:solidFill>
            </a:endParaRPr>
          </a:p>
          <a:p>
            <a:pPr indent="-360000">
              <a:lnSpc>
                <a:spcPct val="150000"/>
              </a:lnSpc>
            </a:pPr>
            <a:r>
              <a:rPr lang="zh-CN" altLang="en-US" dirty="0">
                <a:solidFill>
                  <a:srgbClr val="000000"/>
                </a:solidFill>
              </a:rPr>
              <a:t>卷积神经网络的应用</a:t>
            </a:r>
            <a:endParaRPr lang="en-US" altLang="zh-CN" dirty="0">
              <a:solidFill>
                <a:srgbClr val="000000"/>
              </a:solidFill>
            </a:endParaRPr>
          </a:p>
          <a:p>
            <a:pPr indent="-360000"/>
            <a:endParaRPr lang="en-US" altLang="zh-CN"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250" fill="hold"/>
                                        <p:tgtEl>
                                          <p:spTgt spid="1048608">
                                            <p:txEl>
                                              <p:pRg st="0" end="0"/>
                                            </p:txEl>
                                          </p:spTgt>
                                        </p:tgtEl>
                                        <p:attrNameLst>
                                          <p:attrName>style.color</p:attrName>
                                        </p:attrNameLst>
                                      </p:cBhvr>
                                      <p:to>
                                        <a:srgbClr val="C00000"/>
                                      </p:to>
                                    </p:animClr>
                                    <p:animClr clrSpc="rgb" dir="cw">
                                      <p:cBhvr>
                                        <p:cTn id="7" dur="250" fill="hold"/>
                                        <p:tgtEl>
                                          <p:spTgt spid="1048608">
                                            <p:txEl>
                                              <p:pRg st="0" end="0"/>
                                            </p:txEl>
                                          </p:spTgt>
                                        </p:tgtEl>
                                        <p:attrNameLst>
                                          <p:attrName>fillcolor</p:attrName>
                                        </p:attrNameLst>
                                      </p:cBhvr>
                                      <p:to>
                                        <a:srgbClr val="C00000"/>
                                      </p:to>
                                    </p:animClr>
                                    <p:set>
                                      <p:cBhvr>
                                        <p:cTn id="8" dur="250" fill="hold"/>
                                        <p:tgtEl>
                                          <p:spTgt spid="1048608">
                                            <p:txEl>
                                              <p:pRg st="0" end="0"/>
                                            </p:txEl>
                                          </p:spTgt>
                                        </p:tgtEl>
                                        <p:attrNameLst>
                                          <p:attrName>fill.type</p:attrName>
                                        </p:attrNameLst>
                                      </p:cBhvr>
                                      <p:to>
                                        <p:strVal val="solid"/>
                                      </p:to>
                                    </p:set>
                                    <p:set>
                                      <p:cBhvr>
                                        <p:cTn id="9" dur="250" fill="hold"/>
                                        <p:tgtEl>
                                          <p:spTgt spid="1048608">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3400" y="1143000"/>
            <a:ext cx="10494010" cy="523220"/>
          </a:xfrm>
          <a:prstGeom prst="rect">
            <a:avLst/>
          </a:prstGeom>
          <a:noFill/>
        </p:spPr>
        <p:txBody>
          <a:bodyPr wrap="square" rtlCol="0">
            <a:spAutoFit/>
          </a:bodyPr>
          <a:lstStyle/>
          <a:p>
            <a:r>
              <a:rPr lang="zh-CN" altLang="en-US" sz="2800" dirty="0"/>
              <a:t>全连接层的作用主要是将网络提取到的特征整合到一起；</a:t>
            </a:r>
          </a:p>
        </p:txBody>
      </p:sp>
      <p:sp>
        <p:nvSpPr>
          <p:cNvPr id="5" name="文本框 4"/>
          <p:cNvSpPr txBox="1"/>
          <p:nvPr/>
        </p:nvSpPr>
        <p:spPr>
          <a:xfrm>
            <a:off x="533400" y="1828800"/>
            <a:ext cx="10972800" cy="954107"/>
          </a:xfrm>
          <a:prstGeom prst="rect">
            <a:avLst/>
          </a:prstGeom>
          <a:noFill/>
        </p:spPr>
        <p:txBody>
          <a:bodyPr wrap="square" rtlCol="0">
            <a:spAutoFit/>
          </a:bodyPr>
          <a:lstStyle/>
          <a:p>
            <a:r>
              <a:rPr lang="zh-CN" altLang="en-US" sz="2800" dirty="0"/>
              <a:t>全连接层的每个节点都与上一层所有的节点相连，所以全连接的参数会特别多。</a:t>
            </a:r>
          </a:p>
        </p:txBody>
      </p:sp>
      <p:pic>
        <p:nvPicPr>
          <p:cNvPr id="9" name="图片 8" descr="全连接"/>
          <p:cNvPicPr>
            <a:picLocks noChangeAspect="1"/>
          </p:cNvPicPr>
          <p:nvPr/>
        </p:nvPicPr>
        <p:blipFill>
          <a:blip r:embed="rId3"/>
          <a:stretch>
            <a:fillRect/>
          </a:stretch>
        </p:blipFill>
        <p:spPr>
          <a:xfrm>
            <a:off x="609600" y="2895600"/>
            <a:ext cx="6172200" cy="3475815"/>
          </a:xfrm>
          <a:prstGeom prst="rect">
            <a:avLst/>
          </a:prstGeom>
        </p:spPr>
      </p:pic>
      <p:sp>
        <p:nvSpPr>
          <p:cNvPr id="10" name="文本框 9"/>
          <p:cNvSpPr txBox="1"/>
          <p:nvPr/>
        </p:nvSpPr>
        <p:spPr>
          <a:xfrm>
            <a:off x="6705600" y="3276600"/>
            <a:ext cx="5105400" cy="2308324"/>
          </a:xfrm>
          <a:prstGeom prst="rect">
            <a:avLst/>
          </a:prstGeom>
          <a:noFill/>
        </p:spPr>
        <p:txBody>
          <a:bodyPr wrap="square" rtlCol="0">
            <a:spAutoFit/>
          </a:bodyPr>
          <a:lstStyle/>
          <a:p>
            <a:r>
              <a:rPr lang="zh-CN" altLang="en-US" sz="2400" dirty="0"/>
              <a:t>全连接实际上和卷积操作有点类似，只是全连接时，卷积核的大小和上一层输出的特征图大小相同，假如上一层的输出特征图是</a:t>
            </a:r>
            <a:r>
              <a:rPr lang="en-US" altLang="zh-CN" sz="2400" dirty="0"/>
              <a:t>5*5</a:t>
            </a:r>
            <a:r>
              <a:rPr lang="zh-CN" altLang="en-US" sz="2400" dirty="0"/>
              <a:t>，那么在全连接层中卷积核的大小就是</a:t>
            </a:r>
            <a:r>
              <a:rPr lang="en-US" altLang="zh-CN" sz="2400" dirty="0"/>
              <a:t>5*5</a:t>
            </a:r>
            <a:r>
              <a:rPr lang="zh-CN" altLang="en-US" sz="2400" dirty="0"/>
              <a:t>，这样就会将特征图卷积成一个值。</a:t>
            </a:r>
          </a:p>
        </p:txBody>
      </p:sp>
      <p:sp>
        <p:nvSpPr>
          <p:cNvPr id="8" name="标题 1">
            <a:extLst>
              <a:ext uri="{FF2B5EF4-FFF2-40B4-BE49-F238E27FC236}">
                <a16:creationId xmlns:a16="http://schemas.microsoft.com/office/drawing/2014/main" id="{6E395259-64FC-420C-A7BE-A61348BAAB31}"/>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全连接层</a:t>
            </a:r>
          </a:p>
        </p:txBody>
      </p:sp>
    </p:spTree>
    <p:extLst>
      <p:ext uri="{BB962C8B-B14F-4D97-AF65-F5344CB8AC3E}">
        <p14:creationId xmlns:p14="http://schemas.microsoft.com/office/powerpoint/2010/main" val="301908506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990600"/>
            <a:ext cx="11277600" cy="954107"/>
          </a:xfrm>
          <a:prstGeom prst="rect">
            <a:avLst/>
          </a:prstGeom>
          <a:noFill/>
        </p:spPr>
        <p:txBody>
          <a:bodyPr wrap="square" rtlCol="0">
            <a:spAutoFit/>
          </a:bodyPr>
          <a:lstStyle/>
          <a:p>
            <a:r>
              <a:rPr lang="zh-CN" altLang="en-US" sz="2800" dirty="0"/>
              <a:t>在卷积神经网络中，大部分网络的结构是有两层以上的全连接层，这是为了更好地拟合非线性数据。</a:t>
            </a:r>
            <a:endParaRPr lang="en-US" altLang="zh-CN" sz="2800" dirty="0"/>
          </a:p>
        </p:txBody>
      </p:sp>
      <p:sp>
        <p:nvSpPr>
          <p:cNvPr id="3" name="文本框 2"/>
          <p:cNvSpPr txBox="1"/>
          <p:nvPr/>
        </p:nvSpPr>
        <p:spPr>
          <a:xfrm>
            <a:off x="533400" y="1981200"/>
            <a:ext cx="11430000" cy="1815882"/>
          </a:xfrm>
          <a:prstGeom prst="rect">
            <a:avLst/>
          </a:prstGeom>
          <a:noFill/>
        </p:spPr>
        <p:txBody>
          <a:bodyPr wrap="square" rtlCol="0">
            <a:spAutoFit/>
          </a:bodyPr>
          <a:lstStyle/>
          <a:p>
            <a:r>
              <a:rPr lang="zh-CN" altLang="en-US" sz="2800" dirty="0"/>
              <a:t>在全连接层之前的网络层主要是为了提取特征，全连接层的作用是为了分类。假设现在我们要去判断一幅图像是不是猫，在进行到全连接层时，得到了猫头、猫尾、猫身等特征，那么经过全连接层的特征聚合我们就能判断图像是猫。</a:t>
            </a:r>
          </a:p>
        </p:txBody>
      </p:sp>
      <p:pic>
        <p:nvPicPr>
          <p:cNvPr id="7" name="图片 6" descr="猫1"/>
          <p:cNvPicPr>
            <a:picLocks noChangeAspect="1"/>
          </p:cNvPicPr>
          <p:nvPr/>
        </p:nvPicPr>
        <p:blipFill>
          <a:blip r:embed="rId3"/>
          <a:stretch>
            <a:fillRect/>
          </a:stretch>
        </p:blipFill>
        <p:spPr>
          <a:xfrm>
            <a:off x="4343400" y="3505200"/>
            <a:ext cx="3144520" cy="2944495"/>
          </a:xfrm>
          <a:prstGeom prst="rect">
            <a:avLst/>
          </a:prstGeom>
        </p:spPr>
      </p:pic>
      <p:sp>
        <p:nvSpPr>
          <p:cNvPr id="8" name="标题 1">
            <a:extLst>
              <a:ext uri="{FF2B5EF4-FFF2-40B4-BE49-F238E27FC236}">
                <a16:creationId xmlns:a16="http://schemas.microsoft.com/office/drawing/2014/main" id="{3BF5DA49-C91F-45AF-936A-4BB8C919F4F9}"/>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全连接层</a:t>
            </a:r>
          </a:p>
        </p:txBody>
      </p:sp>
    </p:spTree>
    <p:extLst>
      <p:ext uri="{BB962C8B-B14F-4D97-AF65-F5344CB8AC3E}">
        <p14:creationId xmlns:p14="http://schemas.microsoft.com/office/powerpoint/2010/main" val="338967089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猫2"/>
          <p:cNvPicPr>
            <a:picLocks noChangeAspect="1"/>
          </p:cNvPicPr>
          <p:nvPr/>
        </p:nvPicPr>
        <p:blipFill>
          <a:blip r:embed="rId3"/>
          <a:stretch>
            <a:fillRect/>
          </a:stretch>
        </p:blipFill>
        <p:spPr>
          <a:xfrm>
            <a:off x="685800" y="1219200"/>
            <a:ext cx="5564274" cy="4768850"/>
          </a:xfrm>
          <a:prstGeom prst="rect">
            <a:avLst/>
          </a:prstGeom>
        </p:spPr>
      </p:pic>
      <p:sp>
        <p:nvSpPr>
          <p:cNvPr id="5" name="文本框 4"/>
          <p:cNvSpPr txBox="1"/>
          <p:nvPr/>
        </p:nvSpPr>
        <p:spPr>
          <a:xfrm>
            <a:off x="6477000" y="2514600"/>
            <a:ext cx="5252085" cy="1938992"/>
          </a:xfrm>
          <a:prstGeom prst="rect">
            <a:avLst/>
          </a:prstGeom>
          <a:noFill/>
        </p:spPr>
        <p:txBody>
          <a:bodyPr wrap="square" rtlCol="0">
            <a:spAutoFit/>
          </a:bodyPr>
          <a:lstStyle/>
          <a:p>
            <a:r>
              <a:rPr lang="zh-CN" altLang="en-US" sz="2400" dirty="0"/>
              <a:t>如左图所示，红色的神经元表示对应的特征被找到，经过全连接层将这些特征组合到一起，发现最符合这些特征的是猫，那么网络就会预测当前的输入图片是猫。</a:t>
            </a:r>
          </a:p>
        </p:txBody>
      </p:sp>
      <p:sp>
        <p:nvSpPr>
          <p:cNvPr id="7" name="标题 1">
            <a:extLst>
              <a:ext uri="{FF2B5EF4-FFF2-40B4-BE49-F238E27FC236}">
                <a16:creationId xmlns:a16="http://schemas.microsoft.com/office/drawing/2014/main" id="{B25B2624-D3C0-4830-A427-FA3083306067}"/>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全连接层</a:t>
            </a:r>
          </a:p>
        </p:txBody>
      </p:sp>
    </p:spTree>
    <p:extLst>
      <p:ext uri="{BB962C8B-B14F-4D97-AF65-F5344CB8AC3E}">
        <p14:creationId xmlns:p14="http://schemas.microsoft.com/office/powerpoint/2010/main" val="239837957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1295400"/>
            <a:ext cx="11277600" cy="954107"/>
          </a:xfrm>
          <a:prstGeom prst="rect">
            <a:avLst/>
          </a:prstGeom>
          <a:noFill/>
        </p:spPr>
        <p:txBody>
          <a:bodyPr wrap="square" rtlCol="0">
            <a:spAutoFit/>
          </a:bodyPr>
          <a:lstStyle/>
          <a:p>
            <a:r>
              <a:rPr lang="zh-CN" altLang="en-US" sz="2800" dirty="0"/>
              <a:t>我们往前再走一层，要得到猫头的特征，就要先找到猫眼、耳朵、鼻子、嘴巴等特征。</a:t>
            </a:r>
          </a:p>
        </p:txBody>
      </p:sp>
      <p:pic>
        <p:nvPicPr>
          <p:cNvPr id="3" name="图片 2" descr="猫3"/>
          <p:cNvPicPr>
            <a:picLocks noChangeAspect="1"/>
          </p:cNvPicPr>
          <p:nvPr/>
        </p:nvPicPr>
        <p:blipFill>
          <a:blip r:embed="rId3"/>
          <a:stretch>
            <a:fillRect/>
          </a:stretch>
        </p:blipFill>
        <p:spPr>
          <a:xfrm>
            <a:off x="4038600" y="2590800"/>
            <a:ext cx="4038600" cy="3207428"/>
          </a:xfrm>
          <a:prstGeom prst="rect">
            <a:avLst/>
          </a:prstGeom>
        </p:spPr>
      </p:pic>
      <p:sp>
        <p:nvSpPr>
          <p:cNvPr id="7" name="标题 1">
            <a:extLst>
              <a:ext uri="{FF2B5EF4-FFF2-40B4-BE49-F238E27FC236}">
                <a16:creationId xmlns:a16="http://schemas.microsoft.com/office/drawing/2014/main" id="{1A4DE7A4-0EFD-4012-93B8-1D08A332490F}"/>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全连接层</a:t>
            </a:r>
          </a:p>
        </p:txBody>
      </p:sp>
    </p:spTree>
    <p:extLst>
      <p:ext uri="{BB962C8B-B14F-4D97-AF65-F5344CB8AC3E}">
        <p14:creationId xmlns:p14="http://schemas.microsoft.com/office/powerpoint/2010/main" val="325642930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猫4"/>
          <p:cNvPicPr>
            <a:picLocks noChangeAspect="1"/>
          </p:cNvPicPr>
          <p:nvPr/>
        </p:nvPicPr>
        <p:blipFill>
          <a:blip r:embed="rId3"/>
          <a:stretch>
            <a:fillRect/>
          </a:stretch>
        </p:blipFill>
        <p:spPr>
          <a:xfrm>
            <a:off x="533400" y="1676400"/>
            <a:ext cx="5557315" cy="3704590"/>
          </a:xfrm>
          <a:prstGeom prst="rect">
            <a:avLst/>
          </a:prstGeom>
        </p:spPr>
      </p:pic>
      <p:sp>
        <p:nvSpPr>
          <p:cNvPr id="5" name="文本框 4"/>
          <p:cNvSpPr txBox="1"/>
          <p:nvPr/>
        </p:nvSpPr>
        <p:spPr>
          <a:xfrm>
            <a:off x="6400800" y="2667000"/>
            <a:ext cx="5012055" cy="1569660"/>
          </a:xfrm>
          <a:prstGeom prst="rect">
            <a:avLst/>
          </a:prstGeom>
          <a:noFill/>
        </p:spPr>
        <p:txBody>
          <a:bodyPr wrap="square" rtlCol="0">
            <a:spAutoFit/>
          </a:bodyPr>
          <a:lstStyle/>
          <a:p>
            <a:r>
              <a:rPr lang="zh-CN" altLang="en-US" sz="2400" dirty="0"/>
              <a:t>于是在找到这些子特征之后，就能判断这些特征是否能组成猫头了。</a:t>
            </a:r>
          </a:p>
          <a:p>
            <a:r>
              <a:rPr lang="zh-CN" altLang="en-US" sz="2400" dirty="0"/>
              <a:t>这些子特征例如猫眼，就是通过之前的卷积层、池化层得来的。</a:t>
            </a:r>
          </a:p>
        </p:txBody>
      </p:sp>
      <p:sp>
        <p:nvSpPr>
          <p:cNvPr id="7" name="标题 1">
            <a:extLst>
              <a:ext uri="{FF2B5EF4-FFF2-40B4-BE49-F238E27FC236}">
                <a16:creationId xmlns:a16="http://schemas.microsoft.com/office/drawing/2014/main" id="{D407EB05-8B38-436A-9F76-9E61E7333F0C}"/>
              </a:ext>
            </a:extLst>
          </p:cNvPr>
          <p:cNvSpPr>
            <a:spLocks noGrp="1"/>
          </p:cNvSpPr>
          <p:nvPr>
            <p:ph type="title"/>
          </p:nvPr>
        </p:nvSpPr>
        <p:spPr>
          <a:xfrm>
            <a:off x="609600" y="152401"/>
            <a:ext cx="10972800" cy="733410"/>
          </a:xfrm>
        </p:spPr>
        <p:txBody>
          <a:bodyPr/>
          <a:lstStyle/>
          <a:p>
            <a:r>
              <a:rPr lang="zh-CN" altLang="en-US" dirty="0"/>
              <a:t>卷积神经网络的整体结构 </a:t>
            </a:r>
            <a:r>
              <a:rPr lang="en-US" altLang="zh-CN" dirty="0"/>
              <a:t>– </a:t>
            </a:r>
            <a:r>
              <a:rPr lang="zh-CN" altLang="en-US" dirty="0"/>
              <a:t>全连接层</a:t>
            </a:r>
          </a:p>
        </p:txBody>
      </p:sp>
    </p:spTree>
    <p:extLst>
      <p:ext uri="{BB962C8B-B14F-4D97-AF65-F5344CB8AC3E}">
        <p14:creationId xmlns:p14="http://schemas.microsoft.com/office/powerpoint/2010/main" val="63617696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标题 1"/>
          <p:cNvSpPr>
            <a:spLocks noGrp="1"/>
          </p:cNvSpPr>
          <p:nvPr>
            <p:ph type="title"/>
          </p:nvPr>
        </p:nvSpPr>
        <p:spPr/>
        <p:txBody>
          <a:bodyPr/>
          <a:lstStyle/>
          <a:p>
            <a:r>
              <a:rPr lang="zh-CN" altLang="en-US" dirty="0"/>
              <a:t>卷积神经网络的整体结构</a:t>
            </a:r>
          </a:p>
        </p:txBody>
      </p:sp>
      <mc:AlternateContent xmlns:mc="http://schemas.openxmlformats.org/markup-compatibility/2006" xmlns:a14="http://schemas.microsoft.com/office/drawing/2010/main">
        <mc:Choice Requires="a14">
          <p:sp>
            <p:nvSpPr>
              <p:cNvPr id="1048665" name="内容占位符 2"/>
              <p:cNvSpPr>
                <a:spLocks noGrp="1"/>
              </p:cNvSpPr>
              <p:nvPr>
                <p:ph idx="1"/>
              </p:nvPr>
            </p:nvSpPr>
            <p:spPr>
              <a:xfrm>
                <a:off x="609600" y="990600"/>
                <a:ext cx="10972800" cy="1981200"/>
              </a:xfrm>
            </p:spPr>
            <p:txBody>
              <a:bodyPr/>
              <a:lstStyle/>
              <a:p>
                <a:r>
                  <a:rPr lang="zh-CN" altLang="en-US" dirty="0"/>
                  <a:t>卷积网络是由卷积层、汇聚层、全连接层交叉堆叠而成。</a:t>
                </a:r>
                <a:endParaRPr lang="en-US" altLang="zh-CN" dirty="0"/>
              </a:p>
              <a:p>
                <a:pPr lvl="1"/>
                <a:r>
                  <a:rPr lang="zh-CN" altLang="en-US" dirty="0"/>
                  <a:t>趋向于使用更小的卷积核 </a:t>
                </a:r>
                <a:r>
                  <a:rPr lang="en-US" altLang="zh-CN" dirty="0"/>
                  <a:t>(</a:t>
                </a:r>
                <a:r>
                  <a:rPr lang="zh-CN" altLang="en-US" dirty="0"/>
                  <a:t>如</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×1</m:t>
                    </m:r>
                    <m:r>
                      <a:rPr lang="zh-CN" altLang="en-US"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oMath>
                </a14:m>
                <a:r>
                  <a:rPr lang="en-US" altLang="zh-CN" dirty="0"/>
                  <a:t>) </a:t>
                </a:r>
                <a:r>
                  <a:rPr lang="zh-CN" altLang="en-US" dirty="0"/>
                  <a:t>以及更深的结构 </a:t>
                </a:r>
                <a:r>
                  <a:rPr lang="en-US" altLang="zh-CN" dirty="0"/>
                  <a:t>(&gt;50</a:t>
                </a:r>
                <a:r>
                  <a:rPr lang="zh-CN" altLang="en-US" dirty="0"/>
                  <a:t>层</a:t>
                </a:r>
                <a:r>
                  <a:rPr lang="en-US" altLang="zh-CN" dirty="0"/>
                  <a:t>)</a:t>
                </a:r>
                <a:r>
                  <a:rPr lang="zh-CN" altLang="en-US" dirty="0"/>
                  <a:t>。</a:t>
                </a:r>
                <a:endParaRPr lang="en-US" altLang="zh-CN" dirty="0"/>
              </a:p>
              <a:p>
                <a:pPr lvl="1"/>
                <a:r>
                  <a:rPr lang="zh-CN" altLang="en-US" dirty="0"/>
                  <a:t>由于卷积的操作性越来越灵活 </a:t>
                </a:r>
                <a:r>
                  <a:rPr lang="en-US" altLang="zh-CN" dirty="0"/>
                  <a:t>(</a:t>
                </a:r>
                <a:r>
                  <a:rPr lang="zh-CN" altLang="en-US" dirty="0"/>
                  <a:t>比如不同的步长</a:t>
                </a:r>
                <a:r>
                  <a:rPr lang="en-US" altLang="zh-CN" dirty="0"/>
                  <a:t>)</a:t>
                </a:r>
                <a:r>
                  <a:rPr lang="zh-CN" altLang="en-US" dirty="0"/>
                  <a:t>，汇聚层的作用越来越小，因此趋向于全卷积网络。</a:t>
                </a:r>
                <a:endParaRPr lang="en-US" altLang="zh-CN" dirty="0"/>
              </a:p>
            </p:txBody>
          </p:sp>
        </mc:Choice>
        <mc:Fallback xmlns="">
          <p:sp>
            <p:nvSpPr>
              <p:cNvPr id="1048665" name="内容占位符 2"/>
              <p:cNvSpPr>
                <a:spLocks noGrp="1" noRot="1" noChangeAspect="1" noMove="1" noResize="1" noEditPoints="1" noAdjustHandles="1" noChangeArrowheads="1" noChangeShapeType="1" noTextEdit="1"/>
              </p:cNvSpPr>
              <p:nvPr>
                <p:ph idx="1"/>
              </p:nvPr>
            </p:nvSpPr>
            <p:spPr>
              <a:xfrm>
                <a:off x="609600" y="990600"/>
                <a:ext cx="10972800" cy="1981200"/>
              </a:xfrm>
              <a:blipFill>
                <a:blip r:embed="rId2"/>
                <a:stretch>
                  <a:fillRect l="-778" t="-4000" r="-4389" b="-6154"/>
                </a:stretch>
              </a:blipFill>
            </p:spPr>
            <p:txBody>
              <a:bodyPr/>
              <a:lstStyle/>
              <a:p>
                <a:r>
                  <a:rPr lang="en-US">
                    <a:noFill/>
                  </a:rPr>
                  <a:t> </a:t>
                </a:r>
              </a:p>
            </p:txBody>
          </p:sp>
        </mc:Fallback>
      </mc:AlternateContent>
      <p:pic>
        <p:nvPicPr>
          <p:cNvPr id="2097175" name="图片 5"/>
          <p:cNvPicPr>
            <a:picLocks noChangeAspect="1"/>
          </p:cNvPicPr>
          <p:nvPr/>
        </p:nvPicPr>
        <p:blipFill>
          <a:blip r:embed="rId3"/>
          <a:stretch>
            <a:fillRect/>
          </a:stretch>
        </p:blipFill>
        <p:spPr>
          <a:xfrm>
            <a:off x="1252505" y="2971800"/>
            <a:ext cx="9686990" cy="2347382"/>
          </a:xfrm>
          <a:prstGeom prst="rect">
            <a:avLst/>
          </a:prstGeom>
        </p:spPr>
      </p:pic>
      <p:sp>
        <p:nvSpPr>
          <p:cNvPr id="5" name="内容占位符 2">
            <a:extLst>
              <a:ext uri="{FF2B5EF4-FFF2-40B4-BE49-F238E27FC236}">
                <a16:creationId xmlns:a16="http://schemas.microsoft.com/office/drawing/2014/main" id="{CFF377E4-E827-4158-B560-6049AE44F1DA}"/>
              </a:ext>
            </a:extLst>
          </p:cNvPr>
          <p:cNvSpPr txBox="1">
            <a:spLocks/>
          </p:cNvSpPr>
          <p:nvPr/>
        </p:nvSpPr>
        <p:spPr>
          <a:xfrm>
            <a:off x="609600" y="5317216"/>
            <a:ext cx="11277600" cy="1159783"/>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Bef>
                <a:spcPts val="0"/>
              </a:spcBef>
              <a:spcAft>
                <a:spcPts val="1200"/>
              </a:spcAft>
              <a:buFont typeface="Wingdings 3" panose="05040102010807070707" pitchFamily="18" charset="2"/>
              <a:buNone/>
            </a:pPr>
            <a:r>
              <a:rPr lang="zh-CN" altLang="en-US" sz="2400" dirty="0">
                <a:solidFill>
                  <a:srgbClr val="000000"/>
                </a:solidFill>
              </a:rPr>
              <a:t>一个卷积块为连续</a:t>
            </a:r>
            <a:r>
              <a:rPr lang="en-US" altLang="zh-CN" sz="2400" dirty="0">
                <a:solidFill>
                  <a:srgbClr val="000000"/>
                </a:solidFill>
              </a:rPr>
              <a:t>M </a:t>
            </a:r>
            <a:r>
              <a:rPr lang="zh-CN" altLang="en-US" sz="2400" dirty="0">
                <a:solidFill>
                  <a:srgbClr val="000000"/>
                </a:solidFill>
              </a:rPr>
              <a:t>个卷积层和</a:t>
            </a:r>
            <a:r>
              <a:rPr lang="en-US" altLang="zh-CN" sz="2400" dirty="0">
                <a:solidFill>
                  <a:srgbClr val="000000"/>
                </a:solidFill>
              </a:rPr>
              <a:t>b</a:t>
            </a:r>
            <a:r>
              <a:rPr lang="zh-CN" altLang="en-US" sz="2400" dirty="0">
                <a:solidFill>
                  <a:srgbClr val="000000"/>
                </a:solidFill>
              </a:rPr>
              <a:t>个汇聚层 </a:t>
            </a:r>
            <a:r>
              <a:rPr lang="en-US" altLang="zh-CN" sz="2400" dirty="0">
                <a:solidFill>
                  <a:srgbClr val="000000"/>
                </a:solidFill>
              </a:rPr>
              <a:t>(M</a:t>
            </a:r>
            <a:r>
              <a:rPr lang="zh-CN" altLang="en-US" sz="2400" dirty="0">
                <a:solidFill>
                  <a:srgbClr val="000000"/>
                </a:solidFill>
              </a:rPr>
              <a:t>通常设置为</a:t>
            </a:r>
            <a:r>
              <a:rPr lang="en-US" altLang="zh-CN" sz="2400" dirty="0">
                <a:solidFill>
                  <a:srgbClr val="000000"/>
                </a:solidFill>
              </a:rPr>
              <a:t>2 ∼ 5</a:t>
            </a:r>
            <a:r>
              <a:rPr lang="zh-CN" altLang="en-US" sz="2400" dirty="0">
                <a:solidFill>
                  <a:srgbClr val="000000"/>
                </a:solidFill>
              </a:rPr>
              <a:t>，</a:t>
            </a:r>
            <a:r>
              <a:rPr lang="en-US" altLang="zh-CN" sz="2400" dirty="0">
                <a:solidFill>
                  <a:srgbClr val="000000"/>
                </a:solidFill>
              </a:rPr>
              <a:t>b</a:t>
            </a:r>
            <a:r>
              <a:rPr lang="zh-CN" altLang="en-US" sz="2400" dirty="0">
                <a:solidFill>
                  <a:srgbClr val="000000"/>
                </a:solidFill>
              </a:rPr>
              <a:t>为</a:t>
            </a:r>
            <a:r>
              <a:rPr lang="en-US" altLang="zh-CN" sz="2400" dirty="0">
                <a:solidFill>
                  <a:srgbClr val="000000"/>
                </a:solidFill>
              </a:rPr>
              <a:t>0</a:t>
            </a:r>
            <a:r>
              <a:rPr lang="zh-CN" altLang="en-US" sz="2400" dirty="0">
                <a:solidFill>
                  <a:srgbClr val="000000"/>
                </a:solidFill>
              </a:rPr>
              <a:t>或</a:t>
            </a:r>
            <a:r>
              <a:rPr lang="en-US" altLang="zh-CN" sz="2400" dirty="0">
                <a:solidFill>
                  <a:srgbClr val="000000"/>
                </a:solidFill>
              </a:rPr>
              <a:t>1)</a:t>
            </a:r>
            <a:r>
              <a:rPr lang="zh-CN" altLang="en-US" sz="2400" dirty="0">
                <a:solidFill>
                  <a:srgbClr val="000000"/>
                </a:solidFill>
              </a:rPr>
              <a:t>。一个卷积网络中可以堆叠</a:t>
            </a:r>
            <a:r>
              <a:rPr lang="en-US" altLang="zh-CN" sz="2400" dirty="0">
                <a:solidFill>
                  <a:srgbClr val="000000"/>
                </a:solidFill>
              </a:rPr>
              <a:t>N </a:t>
            </a:r>
            <a:r>
              <a:rPr lang="zh-CN" altLang="en-US" sz="2400" dirty="0">
                <a:solidFill>
                  <a:srgbClr val="000000"/>
                </a:solidFill>
              </a:rPr>
              <a:t>个连续的卷积块，然后再接着</a:t>
            </a:r>
            <a:r>
              <a:rPr lang="en-US" altLang="zh-CN" sz="2400" dirty="0">
                <a:solidFill>
                  <a:srgbClr val="000000"/>
                </a:solidFill>
              </a:rPr>
              <a:t>K</a:t>
            </a:r>
            <a:r>
              <a:rPr lang="zh-CN" altLang="en-US" sz="2400" dirty="0">
                <a:solidFill>
                  <a:srgbClr val="000000"/>
                </a:solidFill>
              </a:rPr>
              <a:t>个全连接层 </a:t>
            </a:r>
            <a:r>
              <a:rPr lang="en-US" altLang="zh-CN" sz="2400" dirty="0">
                <a:solidFill>
                  <a:srgbClr val="000000"/>
                </a:solidFill>
              </a:rPr>
              <a:t>(N </a:t>
            </a:r>
            <a:r>
              <a:rPr lang="zh-CN" altLang="en-US" sz="2400" dirty="0">
                <a:solidFill>
                  <a:srgbClr val="000000"/>
                </a:solidFill>
              </a:rPr>
              <a:t>的取值区间比较大，比如</a:t>
            </a:r>
            <a:r>
              <a:rPr lang="en-US" altLang="zh-CN" sz="2400" dirty="0">
                <a:solidFill>
                  <a:srgbClr val="000000"/>
                </a:solidFill>
              </a:rPr>
              <a:t>1 ∼ 100</a:t>
            </a:r>
            <a:r>
              <a:rPr lang="zh-CN" altLang="en-US" sz="2400" dirty="0">
                <a:solidFill>
                  <a:srgbClr val="000000"/>
                </a:solidFill>
              </a:rPr>
              <a:t>或者更大；</a:t>
            </a:r>
            <a:r>
              <a:rPr lang="en-US" altLang="zh-CN" sz="2400" dirty="0">
                <a:solidFill>
                  <a:srgbClr val="000000"/>
                </a:solidFill>
              </a:rPr>
              <a:t>K</a:t>
            </a:r>
            <a:r>
              <a:rPr lang="zh-CN" altLang="en-US" sz="2400" dirty="0">
                <a:solidFill>
                  <a:srgbClr val="000000"/>
                </a:solidFill>
              </a:rPr>
              <a:t>一般为</a:t>
            </a:r>
            <a:r>
              <a:rPr lang="en-US" altLang="zh-CN" sz="2400" dirty="0">
                <a:solidFill>
                  <a:srgbClr val="000000"/>
                </a:solidFill>
              </a:rPr>
              <a:t>0 ∼ 2)</a:t>
            </a:r>
            <a:r>
              <a:rPr lang="zh-CN" altLang="en-US" sz="2400" dirty="0">
                <a:solidFill>
                  <a:srgbClr val="000000"/>
                </a:solidFill>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目录</a:t>
            </a:r>
          </a:p>
        </p:txBody>
      </p:sp>
      <p:sp>
        <p:nvSpPr>
          <p:cNvPr id="1048608" name="内容占位符 2"/>
          <p:cNvSpPr>
            <a:spLocks noGrp="1"/>
          </p:cNvSpPr>
          <p:nvPr>
            <p:ph idx="1"/>
          </p:nvPr>
        </p:nvSpPr>
        <p:spPr/>
        <p:txBody>
          <a:bodyPr/>
          <a:lstStyle/>
          <a:p>
            <a:pPr indent="-360000">
              <a:lnSpc>
                <a:spcPct val="150000"/>
              </a:lnSpc>
            </a:pPr>
            <a:r>
              <a:rPr lang="zh-CN" altLang="en-US" dirty="0">
                <a:solidFill>
                  <a:srgbClr val="000000"/>
                </a:solidFill>
              </a:rPr>
              <a:t>卷积</a:t>
            </a:r>
            <a:endParaRPr lang="en-US" altLang="zh-CN" dirty="0">
              <a:solidFill>
                <a:srgbClr val="000000"/>
              </a:solidFill>
            </a:endParaRPr>
          </a:p>
          <a:p>
            <a:pPr indent="-360000">
              <a:lnSpc>
                <a:spcPct val="150000"/>
              </a:lnSpc>
            </a:pPr>
            <a:r>
              <a:rPr lang="zh-CN" altLang="en-US" dirty="0">
                <a:solidFill>
                  <a:srgbClr val="000000"/>
                </a:solidFill>
              </a:rPr>
              <a:t>卷积神经网络</a:t>
            </a:r>
            <a:endParaRPr lang="en-US" altLang="zh-CN" dirty="0">
              <a:solidFill>
                <a:srgbClr val="000000"/>
              </a:solidFill>
            </a:endParaRPr>
          </a:p>
          <a:p>
            <a:pPr indent="-360000">
              <a:lnSpc>
                <a:spcPct val="150000"/>
              </a:lnSpc>
            </a:pPr>
            <a:r>
              <a:rPr lang="zh-CN" altLang="en-US" dirty="0">
                <a:solidFill>
                  <a:srgbClr val="000000"/>
                </a:solidFill>
              </a:rPr>
              <a:t>其他卷积方式</a:t>
            </a:r>
            <a:endParaRPr lang="en-US" altLang="zh-CN" dirty="0">
              <a:solidFill>
                <a:srgbClr val="000000"/>
              </a:solidFill>
            </a:endParaRPr>
          </a:p>
          <a:p>
            <a:pPr indent="-360000">
              <a:lnSpc>
                <a:spcPct val="150000"/>
              </a:lnSpc>
            </a:pPr>
            <a:r>
              <a:rPr lang="zh-CN" altLang="en-US" dirty="0">
                <a:solidFill>
                  <a:srgbClr val="000000"/>
                </a:solidFill>
              </a:rPr>
              <a:t>几种典型的卷积神经网络</a:t>
            </a:r>
            <a:endParaRPr lang="en-US" altLang="zh-CN" dirty="0">
              <a:solidFill>
                <a:srgbClr val="000000"/>
              </a:solidFill>
            </a:endParaRPr>
          </a:p>
          <a:p>
            <a:pPr indent="-360000">
              <a:lnSpc>
                <a:spcPct val="150000"/>
              </a:lnSpc>
            </a:pPr>
            <a:r>
              <a:rPr lang="zh-CN" altLang="en-US" dirty="0">
                <a:solidFill>
                  <a:srgbClr val="000000"/>
                </a:solidFill>
              </a:rPr>
              <a:t>网络训练注意事项</a:t>
            </a:r>
            <a:endParaRPr lang="en-US" altLang="zh-CN" dirty="0">
              <a:solidFill>
                <a:srgbClr val="000000"/>
              </a:solidFill>
            </a:endParaRPr>
          </a:p>
          <a:p>
            <a:pPr indent="-360000">
              <a:lnSpc>
                <a:spcPct val="150000"/>
              </a:lnSpc>
            </a:pPr>
            <a:r>
              <a:rPr lang="zh-CN" altLang="en-US" dirty="0">
                <a:solidFill>
                  <a:srgbClr val="000000"/>
                </a:solidFill>
              </a:rPr>
              <a:t>卷积神经网络的应用</a:t>
            </a:r>
            <a:endParaRPr lang="en-US" altLang="zh-CN" dirty="0">
              <a:solidFill>
                <a:srgbClr val="000000"/>
              </a:solidFill>
            </a:endParaRPr>
          </a:p>
          <a:p>
            <a:pPr indent="-360000"/>
            <a:endParaRPr lang="en-US" altLang="zh-CN" dirty="0">
              <a:solidFill>
                <a:srgbClr val="000000"/>
              </a:solidFill>
            </a:endParaRPr>
          </a:p>
        </p:txBody>
      </p:sp>
    </p:spTree>
    <p:extLst>
      <p:ext uri="{BB962C8B-B14F-4D97-AF65-F5344CB8AC3E}">
        <p14:creationId xmlns:p14="http://schemas.microsoft.com/office/powerpoint/2010/main" val="285900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afterEffect">
                                  <p:stCondLst>
                                    <p:cond delay="0"/>
                                  </p:stCondLst>
                                  <p:childTnLst>
                                    <p:animClr clrSpc="rgb" dir="cw">
                                      <p:cBhvr override="childStyle">
                                        <p:cTn id="6" dur="250" fill="hold"/>
                                        <p:tgtEl>
                                          <p:spTgt spid="1048608">
                                            <p:txEl>
                                              <p:pRg st="2" end="2"/>
                                            </p:txEl>
                                          </p:spTgt>
                                        </p:tgtEl>
                                        <p:attrNameLst>
                                          <p:attrName>style.color</p:attrName>
                                        </p:attrNameLst>
                                      </p:cBhvr>
                                      <p:to>
                                        <a:srgbClr val="C00000"/>
                                      </p:to>
                                    </p:animClr>
                                    <p:animClr clrSpc="rgb" dir="cw">
                                      <p:cBhvr>
                                        <p:cTn id="7" dur="250" fill="hold"/>
                                        <p:tgtEl>
                                          <p:spTgt spid="1048608">
                                            <p:txEl>
                                              <p:pRg st="2" end="2"/>
                                            </p:txEl>
                                          </p:spTgt>
                                        </p:tgtEl>
                                        <p:attrNameLst>
                                          <p:attrName>fillcolor</p:attrName>
                                        </p:attrNameLst>
                                      </p:cBhvr>
                                      <p:to>
                                        <a:srgbClr val="C00000"/>
                                      </p:to>
                                    </p:animClr>
                                    <p:set>
                                      <p:cBhvr>
                                        <p:cTn id="8" dur="250" fill="hold"/>
                                        <p:tgtEl>
                                          <p:spTgt spid="1048608">
                                            <p:txEl>
                                              <p:pRg st="2" end="2"/>
                                            </p:txEl>
                                          </p:spTgt>
                                        </p:tgtEl>
                                        <p:attrNameLst>
                                          <p:attrName>fill.type</p:attrName>
                                        </p:attrNameLst>
                                      </p:cBhvr>
                                      <p:to>
                                        <p:strVal val="solid"/>
                                      </p:to>
                                    </p:set>
                                    <p:set>
                                      <p:cBhvr>
                                        <p:cTn id="9" dur="250" fill="hold"/>
                                        <p:tgtEl>
                                          <p:spTgt spid="1048608">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标题 1"/>
          <p:cNvSpPr>
            <a:spLocks noGrp="1"/>
          </p:cNvSpPr>
          <p:nvPr>
            <p:ph type="title"/>
          </p:nvPr>
        </p:nvSpPr>
        <p:spPr/>
        <p:txBody>
          <a:bodyPr/>
          <a:lstStyle/>
          <a:p>
            <a:r>
              <a:rPr lang="zh-CN" altLang="en-US" dirty="0"/>
              <a:t>转置卷积</a:t>
            </a:r>
          </a:p>
        </p:txBody>
      </p:sp>
      <p:sp>
        <p:nvSpPr>
          <p:cNvPr id="1048673" name="内容占位符 3"/>
          <p:cNvSpPr>
            <a:spLocks noGrp="1"/>
          </p:cNvSpPr>
          <p:nvPr>
            <p:ph idx="1"/>
          </p:nvPr>
        </p:nvSpPr>
        <p:spPr>
          <a:xfrm>
            <a:off x="609600" y="990600"/>
            <a:ext cx="10972800" cy="685800"/>
          </a:xfrm>
        </p:spPr>
        <p:txBody>
          <a:bodyPr/>
          <a:lstStyle/>
          <a:p>
            <a:r>
              <a:rPr lang="zh-CN" altLang="en-US" dirty="0"/>
              <a:t>通过卷积操作增大图像尺寸（</a:t>
            </a:r>
            <a:r>
              <a:rPr lang="en-US" altLang="zh-CN" dirty="0"/>
              <a:t>i.e., </a:t>
            </a:r>
            <a:r>
              <a:rPr lang="zh-CN" altLang="en-US" dirty="0"/>
              <a:t>上采样）</a:t>
            </a:r>
          </a:p>
        </p:txBody>
      </p:sp>
      <p:pic>
        <p:nvPicPr>
          <p:cNvPr id="2097179" name="Picture 4" descr="https://nndl.github.io/v/cnn-no_padding_strides.gif"/>
          <p:cNvPicPr>
            <a:picLocks noChangeAspect="1" noChangeArrowheads="1" noCrop="1"/>
          </p:cNvPicPr>
          <p:nvPr/>
        </p:nvPicPr>
        <p:blipFill>
          <a:blip r:embed="rId2"/>
          <a:srcRect/>
          <a:stretch>
            <a:fillRect/>
          </a:stretch>
        </p:blipFill>
        <p:spPr bwMode="auto">
          <a:xfrm>
            <a:off x="1905000" y="1828800"/>
            <a:ext cx="4114800" cy="4030826"/>
          </a:xfrm>
          <a:prstGeom prst="rect">
            <a:avLst/>
          </a:prstGeom>
          <a:noFill/>
        </p:spPr>
      </p:pic>
      <p:sp>
        <p:nvSpPr>
          <p:cNvPr id="7" name="内容占位符 2">
            <a:extLst>
              <a:ext uri="{FF2B5EF4-FFF2-40B4-BE49-F238E27FC236}">
                <a16:creationId xmlns:a16="http://schemas.microsoft.com/office/drawing/2014/main" id="{C235B93C-ED7E-4165-9EAF-81313F3D7FC7}"/>
              </a:ext>
            </a:extLst>
          </p:cNvPr>
          <p:cNvSpPr txBox="1">
            <a:spLocks/>
          </p:cNvSpPr>
          <p:nvPr/>
        </p:nvSpPr>
        <p:spPr>
          <a:xfrm>
            <a:off x="6096000" y="2590800"/>
            <a:ext cx="4202949" cy="1752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Bef>
                <a:spcPts val="0"/>
              </a:spcBef>
              <a:spcAft>
                <a:spcPts val="1200"/>
              </a:spcAft>
              <a:buFont typeface="Wingdings 3" panose="05040102010807070707" pitchFamily="18" charset="2"/>
              <a:buNone/>
            </a:pPr>
            <a:r>
              <a:rPr lang="zh-CN" altLang="en-US" sz="2800" dirty="0">
                <a:solidFill>
                  <a:srgbClr val="000000"/>
                </a:solidFill>
              </a:rPr>
              <a:t>普通卷积操作：</a:t>
            </a:r>
            <a:endParaRPr lang="en-US" altLang="zh-CN" sz="2800" dirty="0">
              <a:solidFill>
                <a:srgbClr val="000000"/>
              </a:solidFill>
            </a:endParaRPr>
          </a:p>
          <a:p>
            <a:pPr marL="0" indent="0">
              <a:spcBef>
                <a:spcPts val="0"/>
              </a:spcBef>
              <a:spcAft>
                <a:spcPts val="1200"/>
              </a:spcAft>
              <a:buFont typeface="Wingdings 3" panose="05040102010807070707" pitchFamily="18" charset="2"/>
              <a:buNone/>
            </a:pPr>
            <a:r>
              <a:rPr lang="zh-CN" altLang="en-US" sz="2800" dirty="0">
                <a:solidFill>
                  <a:srgbClr val="000000"/>
                </a:solidFill>
              </a:rPr>
              <a:t>输出的特征图要么变小，要么保持不变</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标题 1"/>
          <p:cNvSpPr>
            <a:spLocks noGrp="1"/>
          </p:cNvSpPr>
          <p:nvPr>
            <p:ph type="title"/>
          </p:nvPr>
        </p:nvSpPr>
        <p:spPr/>
        <p:txBody>
          <a:bodyPr/>
          <a:lstStyle/>
          <a:p>
            <a:r>
              <a:rPr lang="zh-CN" altLang="en-US" dirty="0"/>
              <a:t>转置卷积</a:t>
            </a:r>
          </a:p>
        </p:txBody>
      </p:sp>
      <p:sp>
        <p:nvSpPr>
          <p:cNvPr id="1048673" name="内容占位符 3"/>
          <p:cNvSpPr>
            <a:spLocks noGrp="1"/>
          </p:cNvSpPr>
          <p:nvPr>
            <p:ph idx="1"/>
          </p:nvPr>
        </p:nvSpPr>
        <p:spPr>
          <a:xfrm>
            <a:off x="609600" y="990600"/>
            <a:ext cx="10972800" cy="685800"/>
          </a:xfrm>
        </p:spPr>
        <p:txBody>
          <a:bodyPr/>
          <a:lstStyle/>
          <a:p>
            <a:r>
              <a:rPr lang="zh-CN" altLang="en-US" dirty="0"/>
              <a:t>通过卷积操作增大图像尺寸（</a:t>
            </a:r>
            <a:r>
              <a:rPr lang="en-US" altLang="zh-CN" dirty="0"/>
              <a:t>i.e., </a:t>
            </a:r>
            <a:r>
              <a:rPr lang="zh-CN" altLang="en-US" dirty="0"/>
              <a:t>上采样）</a:t>
            </a:r>
          </a:p>
        </p:txBody>
      </p:sp>
      <p:sp>
        <p:nvSpPr>
          <p:cNvPr id="6" name="内容占位符 2">
            <a:extLst>
              <a:ext uri="{FF2B5EF4-FFF2-40B4-BE49-F238E27FC236}">
                <a16:creationId xmlns:a16="http://schemas.microsoft.com/office/drawing/2014/main" id="{53D821D7-7D0D-4387-8491-D8EDB23CFCD1}"/>
              </a:ext>
            </a:extLst>
          </p:cNvPr>
          <p:cNvSpPr txBox="1">
            <a:spLocks/>
          </p:cNvSpPr>
          <p:nvPr/>
        </p:nvSpPr>
        <p:spPr bwMode="auto">
          <a:xfrm>
            <a:off x="762000" y="1752600"/>
            <a:ext cx="9982200" cy="29718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Bef>
                <a:spcPts val="0"/>
              </a:spcBef>
              <a:spcAft>
                <a:spcPts val="1200"/>
              </a:spcAft>
              <a:buFont typeface="Wingdings 3" panose="05040102010807070707" pitchFamily="18" charset="2"/>
              <a:buNone/>
            </a:pPr>
            <a:r>
              <a:rPr lang="zh-CN" altLang="en-US" sz="2800" dirty="0">
                <a:solidFill>
                  <a:srgbClr val="000000"/>
                </a:solidFill>
              </a:rPr>
              <a:t>步骤（假设转置卷积核大小为</a:t>
            </a:r>
            <a:r>
              <a:rPr lang="en-US" altLang="zh-CN" sz="2800" dirty="0">
                <a:solidFill>
                  <a:srgbClr val="000000"/>
                </a:solidFill>
              </a:rPr>
              <a:t>k</a:t>
            </a:r>
            <a:r>
              <a:rPr lang="zh-CN" altLang="en-US" sz="2800" dirty="0">
                <a:solidFill>
                  <a:srgbClr val="000000"/>
                </a:solidFill>
              </a:rPr>
              <a:t>，步长为</a:t>
            </a:r>
            <a:r>
              <a:rPr lang="en-US" altLang="zh-CN" sz="2800" dirty="0">
                <a:solidFill>
                  <a:srgbClr val="000000"/>
                </a:solidFill>
              </a:rPr>
              <a:t>s</a:t>
            </a:r>
            <a:r>
              <a:rPr lang="zh-CN" altLang="en-US" sz="2800" dirty="0">
                <a:solidFill>
                  <a:srgbClr val="000000"/>
                </a:solidFill>
              </a:rPr>
              <a:t>，填充为</a:t>
            </a:r>
            <a:r>
              <a:rPr lang="en-US" altLang="zh-CN" sz="2800" dirty="0">
                <a:solidFill>
                  <a:srgbClr val="000000"/>
                </a:solidFill>
              </a:rPr>
              <a:t>p</a:t>
            </a:r>
            <a:r>
              <a:rPr lang="zh-CN" altLang="en-US" sz="2800" dirty="0">
                <a:solidFill>
                  <a:srgbClr val="000000"/>
                </a:solidFill>
              </a:rPr>
              <a:t>）：</a:t>
            </a:r>
          </a:p>
          <a:p>
            <a:pPr marL="514350" indent="-514350">
              <a:spcBef>
                <a:spcPts val="0"/>
              </a:spcBef>
              <a:spcAft>
                <a:spcPts val="1200"/>
              </a:spcAft>
              <a:buFont typeface="+mj-lt"/>
              <a:buAutoNum type="arabicPeriod"/>
            </a:pPr>
            <a:r>
              <a:rPr lang="zh-CN" altLang="en-US" sz="2800" dirty="0">
                <a:solidFill>
                  <a:srgbClr val="000000"/>
                </a:solidFill>
              </a:rPr>
              <a:t>在输入特征图元素间填充</a:t>
            </a:r>
            <a:r>
              <a:rPr lang="en-US" altLang="zh-CN" sz="2800" dirty="0">
                <a:solidFill>
                  <a:srgbClr val="000000"/>
                </a:solidFill>
              </a:rPr>
              <a:t>s-1</a:t>
            </a:r>
            <a:r>
              <a:rPr lang="zh-CN" altLang="en-US" sz="2800" dirty="0">
                <a:solidFill>
                  <a:srgbClr val="000000"/>
                </a:solidFill>
              </a:rPr>
              <a:t>行、</a:t>
            </a:r>
            <a:r>
              <a:rPr lang="en-US" altLang="zh-CN" sz="2800" dirty="0">
                <a:solidFill>
                  <a:srgbClr val="000000"/>
                </a:solidFill>
              </a:rPr>
              <a:t>s-1</a:t>
            </a:r>
            <a:r>
              <a:rPr lang="zh-CN" altLang="en-US" sz="2800" dirty="0">
                <a:solidFill>
                  <a:srgbClr val="000000"/>
                </a:solidFill>
              </a:rPr>
              <a:t>列</a:t>
            </a:r>
            <a:endParaRPr lang="en-US" altLang="zh-CN" sz="2800" dirty="0">
              <a:solidFill>
                <a:srgbClr val="000000"/>
              </a:solidFill>
            </a:endParaRPr>
          </a:p>
          <a:p>
            <a:pPr marL="514350" indent="-514350">
              <a:spcBef>
                <a:spcPts val="0"/>
              </a:spcBef>
              <a:spcAft>
                <a:spcPts val="1200"/>
              </a:spcAft>
              <a:buFont typeface="+mj-lt"/>
              <a:buAutoNum type="arabicPeriod"/>
            </a:pPr>
            <a:r>
              <a:rPr lang="zh-CN" altLang="en-US" sz="2800" dirty="0">
                <a:solidFill>
                  <a:srgbClr val="000000"/>
                </a:solidFill>
              </a:rPr>
              <a:t>在输入特征图四周填充</a:t>
            </a:r>
            <a:r>
              <a:rPr lang="en-US" altLang="zh-CN" sz="2800" dirty="0">
                <a:solidFill>
                  <a:srgbClr val="000000"/>
                </a:solidFill>
              </a:rPr>
              <a:t>k-p-1</a:t>
            </a:r>
            <a:r>
              <a:rPr lang="zh-CN" altLang="en-US" sz="2800" dirty="0">
                <a:solidFill>
                  <a:srgbClr val="000000"/>
                </a:solidFill>
              </a:rPr>
              <a:t>行、</a:t>
            </a:r>
            <a:r>
              <a:rPr lang="en-US" altLang="zh-CN" sz="2800" dirty="0">
                <a:solidFill>
                  <a:srgbClr val="000000"/>
                </a:solidFill>
              </a:rPr>
              <a:t>k-p-1</a:t>
            </a:r>
            <a:r>
              <a:rPr lang="zh-CN" altLang="en-US" sz="2800" dirty="0">
                <a:solidFill>
                  <a:srgbClr val="000000"/>
                </a:solidFill>
              </a:rPr>
              <a:t>列</a:t>
            </a:r>
            <a:endParaRPr lang="en-US" altLang="zh-CN" sz="2800" dirty="0">
              <a:solidFill>
                <a:srgbClr val="000000"/>
              </a:solidFill>
            </a:endParaRPr>
          </a:p>
          <a:p>
            <a:pPr marL="514350" indent="-514350">
              <a:spcBef>
                <a:spcPts val="0"/>
              </a:spcBef>
              <a:spcAft>
                <a:spcPts val="1200"/>
              </a:spcAft>
              <a:buFont typeface="+mj-lt"/>
              <a:buAutoNum type="arabicPeriod"/>
            </a:pPr>
            <a:r>
              <a:rPr lang="zh-CN" altLang="en-US" sz="2800" dirty="0">
                <a:solidFill>
                  <a:srgbClr val="000000"/>
                </a:solidFill>
              </a:rPr>
              <a:t>将卷积核参数上下、左右翻转</a:t>
            </a:r>
            <a:endParaRPr lang="en-US" altLang="zh-CN" sz="2800" dirty="0">
              <a:solidFill>
                <a:srgbClr val="000000"/>
              </a:solidFill>
            </a:endParaRPr>
          </a:p>
          <a:p>
            <a:pPr marL="514350" indent="-514350">
              <a:spcBef>
                <a:spcPts val="0"/>
              </a:spcBef>
              <a:spcAft>
                <a:spcPts val="1200"/>
              </a:spcAft>
              <a:buFont typeface="+mj-lt"/>
              <a:buAutoNum type="arabicPeriod"/>
            </a:pPr>
            <a:r>
              <a:rPr lang="zh-CN" altLang="en-US" sz="2800" dirty="0">
                <a:solidFill>
                  <a:srgbClr val="000000"/>
                </a:solidFill>
              </a:rPr>
              <a:t>做正常卷积操作（填充</a:t>
            </a:r>
            <a:r>
              <a:rPr lang="en-US" altLang="zh-CN" sz="2800" dirty="0">
                <a:solidFill>
                  <a:srgbClr val="000000"/>
                </a:solidFill>
              </a:rPr>
              <a:t>0</a:t>
            </a:r>
            <a:r>
              <a:rPr lang="zh-CN" altLang="en-US" sz="2800" dirty="0">
                <a:solidFill>
                  <a:srgbClr val="000000"/>
                </a:solidFill>
              </a:rPr>
              <a:t>，步长</a:t>
            </a:r>
            <a:r>
              <a:rPr lang="en-US" altLang="zh-CN" sz="2800" dirty="0">
                <a:solidFill>
                  <a:srgbClr val="000000"/>
                </a:solidFill>
              </a:rPr>
              <a:t>1</a:t>
            </a:r>
            <a:r>
              <a:rPr lang="zh-CN" altLang="en-US" sz="2800" dirty="0">
                <a:solidFill>
                  <a:srgbClr val="000000"/>
                </a:solidFill>
              </a:rPr>
              <a:t>）</a:t>
            </a:r>
          </a:p>
        </p:txBody>
      </p:sp>
    </p:spTree>
    <p:extLst>
      <p:ext uri="{BB962C8B-B14F-4D97-AF65-F5344CB8AC3E}">
        <p14:creationId xmlns:p14="http://schemas.microsoft.com/office/powerpoint/2010/main" val="173657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标题 1"/>
          <p:cNvSpPr>
            <a:spLocks noGrp="1"/>
          </p:cNvSpPr>
          <p:nvPr>
            <p:ph type="title"/>
          </p:nvPr>
        </p:nvSpPr>
        <p:spPr/>
        <p:txBody>
          <a:bodyPr/>
          <a:lstStyle/>
          <a:p>
            <a:r>
              <a:rPr lang="zh-CN" altLang="en-US" dirty="0"/>
              <a:t>转置卷积</a:t>
            </a:r>
          </a:p>
        </p:txBody>
      </p:sp>
      <p:sp>
        <p:nvSpPr>
          <p:cNvPr id="1048673" name="内容占位符 3"/>
          <p:cNvSpPr>
            <a:spLocks noGrp="1"/>
          </p:cNvSpPr>
          <p:nvPr>
            <p:ph idx="1"/>
          </p:nvPr>
        </p:nvSpPr>
        <p:spPr>
          <a:xfrm>
            <a:off x="609600" y="990600"/>
            <a:ext cx="10972800" cy="685800"/>
          </a:xfrm>
        </p:spPr>
        <p:txBody>
          <a:bodyPr/>
          <a:lstStyle/>
          <a:p>
            <a:r>
              <a:rPr lang="zh-CN" altLang="en-US" dirty="0"/>
              <a:t>通过卷积操作增大图像尺寸（</a:t>
            </a:r>
            <a:r>
              <a:rPr lang="en-US" altLang="zh-CN" dirty="0"/>
              <a:t>i.e., </a:t>
            </a:r>
            <a:r>
              <a:rPr lang="zh-CN" altLang="en-US" dirty="0"/>
              <a:t>上采样）</a:t>
            </a:r>
          </a:p>
        </p:txBody>
      </p:sp>
      <p:pic>
        <p:nvPicPr>
          <p:cNvPr id="3" name="图片 2" descr="图示&#10;&#10;中度可信度描述已自动生成">
            <a:extLst>
              <a:ext uri="{FF2B5EF4-FFF2-40B4-BE49-F238E27FC236}">
                <a16:creationId xmlns:a16="http://schemas.microsoft.com/office/drawing/2014/main" id="{FE6F8E41-C20C-4DF3-821F-4E9E9EE551B6}"/>
              </a:ext>
            </a:extLst>
          </p:cNvPr>
          <p:cNvPicPr>
            <a:picLocks noChangeAspect="1"/>
          </p:cNvPicPr>
          <p:nvPr/>
        </p:nvPicPr>
        <p:blipFill rotWithShape="1">
          <a:blip r:embed="rId2">
            <a:extLst>
              <a:ext uri="{28A0092B-C50C-407E-A947-70E740481C1C}">
                <a14:useLocalDpi xmlns:a14="http://schemas.microsoft.com/office/drawing/2010/main" val="0"/>
              </a:ext>
            </a:extLst>
          </a:blip>
          <a:srcRect r="31465"/>
          <a:stretch/>
        </p:blipFill>
        <p:spPr>
          <a:xfrm>
            <a:off x="990600" y="1524000"/>
            <a:ext cx="7391400" cy="4901287"/>
          </a:xfrm>
          <a:prstGeom prst="rect">
            <a:avLst/>
          </a:prstGeom>
        </p:spPr>
      </p:pic>
      <p:pic>
        <p:nvPicPr>
          <p:cNvPr id="5" name="图片 4" descr="图示&#10;&#10;中度可信度描述已自动生成">
            <a:extLst>
              <a:ext uri="{FF2B5EF4-FFF2-40B4-BE49-F238E27FC236}">
                <a16:creationId xmlns:a16="http://schemas.microsoft.com/office/drawing/2014/main" id="{72C2487E-0184-4E99-A77D-6FF82611A9EC}"/>
              </a:ext>
            </a:extLst>
          </p:cNvPr>
          <p:cNvPicPr>
            <a:picLocks noChangeAspect="1"/>
          </p:cNvPicPr>
          <p:nvPr/>
        </p:nvPicPr>
        <p:blipFill rotWithShape="1">
          <a:blip r:embed="rId2">
            <a:extLst>
              <a:ext uri="{28A0092B-C50C-407E-A947-70E740481C1C}">
                <a14:useLocalDpi xmlns:a14="http://schemas.microsoft.com/office/drawing/2010/main" val="0"/>
              </a:ext>
            </a:extLst>
          </a:blip>
          <a:srcRect l="74737" b="34103"/>
          <a:stretch/>
        </p:blipFill>
        <p:spPr>
          <a:xfrm>
            <a:off x="9296400" y="990600"/>
            <a:ext cx="2562684" cy="3037901"/>
          </a:xfrm>
          <a:prstGeom prst="rect">
            <a:avLst/>
          </a:prstGeom>
        </p:spPr>
      </p:pic>
    </p:spTree>
    <p:extLst>
      <p:ext uri="{BB962C8B-B14F-4D97-AF65-F5344CB8AC3E}">
        <p14:creationId xmlns:p14="http://schemas.microsoft.com/office/powerpoint/2010/main" val="4204551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卷积</a:t>
            </a:r>
          </a:p>
        </p:txBody>
      </p:sp>
      <mc:AlternateContent xmlns:mc="http://schemas.openxmlformats.org/markup-compatibility/2006" xmlns:a14="http://schemas.microsoft.com/office/drawing/2010/main">
        <mc:Choice Requires="a14">
          <p:sp>
            <p:nvSpPr>
              <p:cNvPr id="1048608" name="内容占位符 2"/>
              <p:cNvSpPr>
                <a:spLocks noGrp="1"/>
              </p:cNvSpPr>
              <p:nvPr>
                <p:ph idx="1"/>
              </p:nvPr>
            </p:nvSpPr>
            <p:spPr/>
            <p:txBody>
              <a:bodyPr/>
              <a:lstStyle/>
              <a:p>
                <a:r>
                  <a:rPr lang="zh-CN" altLang="en-US" sz="2800" dirty="0">
                    <a:solidFill>
                      <a:srgbClr val="000000"/>
                    </a:solidFill>
                  </a:rPr>
                  <a:t>卷积 </a:t>
                </a:r>
                <a:r>
                  <a:rPr lang="en-US" altLang="zh-CN" sz="2800" dirty="0">
                    <a:solidFill>
                      <a:srgbClr val="000000"/>
                    </a:solidFill>
                  </a:rPr>
                  <a:t>(Convolution)</a:t>
                </a:r>
                <a:r>
                  <a:rPr lang="zh-CN" altLang="en-US" sz="2800" dirty="0">
                    <a:solidFill>
                      <a:srgbClr val="000000"/>
                    </a:solidFill>
                  </a:rPr>
                  <a:t>，是通过两个函数</a:t>
                </a:r>
                <a14:m>
                  <m:oMath xmlns:m="http://schemas.openxmlformats.org/officeDocument/2006/math">
                    <m:r>
                      <a:rPr lang="en-US" altLang="zh-CN" sz="2800" b="0" i="1" smtClean="0">
                        <a:solidFill>
                          <a:srgbClr val="000000"/>
                        </a:solidFill>
                        <a:latin typeface="Cambria Math" panose="02040503050406030204" pitchFamily="18" charset="0"/>
                      </a:rPr>
                      <m:t>𝑓</m:t>
                    </m:r>
                  </m:oMath>
                </a14:m>
                <a:r>
                  <a:rPr lang="zh-CN" altLang="en-US" sz="2800" dirty="0">
                    <a:solidFill>
                      <a:srgbClr val="000000"/>
                    </a:solidFill>
                  </a:rPr>
                  <a:t>和</a:t>
                </a:r>
                <a14:m>
                  <m:oMath xmlns:m="http://schemas.openxmlformats.org/officeDocument/2006/math">
                    <m:r>
                      <a:rPr lang="en-US" altLang="zh-CN" sz="2800" b="0" i="1" smtClean="0">
                        <a:solidFill>
                          <a:srgbClr val="000000"/>
                        </a:solidFill>
                        <a:latin typeface="Cambria Math" panose="02040503050406030204" pitchFamily="18" charset="0"/>
                      </a:rPr>
                      <m:t>𝑔</m:t>
                    </m:r>
                    <m:r>
                      <a:rPr lang="en-US" altLang="zh-CN" sz="2800" i="1">
                        <a:solidFill>
                          <a:srgbClr val="000000"/>
                        </a:solidFill>
                        <a:latin typeface="Cambria Math" panose="02040503050406030204" pitchFamily="18" charset="0"/>
                      </a:rPr>
                      <m:t> </m:t>
                    </m:r>
                  </m:oMath>
                </a14:m>
                <a:r>
                  <a:rPr lang="zh-CN" altLang="en-US" sz="2800" dirty="0">
                    <a:solidFill>
                      <a:srgbClr val="000000"/>
                    </a:solidFill>
                  </a:rPr>
                  <a:t>生成第三个函数的一种数学算子，表征函数</a:t>
                </a:r>
                <a14:m>
                  <m:oMath xmlns:m="http://schemas.openxmlformats.org/officeDocument/2006/math">
                    <m:r>
                      <a:rPr lang="en-US" altLang="zh-CN" sz="2800" i="1">
                        <a:solidFill>
                          <a:srgbClr val="000000"/>
                        </a:solidFill>
                        <a:latin typeface="Cambria Math" panose="02040503050406030204" pitchFamily="18" charset="0"/>
                      </a:rPr>
                      <m:t>𝑓</m:t>
                    </m:r>
                    <m:r>
                      <a:rPr lang="en-US" altLang="zh-CN" sz="2800" i="1">
                        <a:solidFill>
                          <a:srgbClr val="000000"/>
                        </a:solidFill>
                        <a:latin typeface="Cambria Math" panose="02040503050406030204" pitchFamily="18" charset="0"/>
                      </a:rPr>
                      <m:t> </m:t>
                    </m:r>
                  </m:oMath>
                </a14:m>
                <a:r>
                  <a:rPr lang="zh-CN" altLang="en-US" sz="2800" dirty="0">
                    <a:solidFill>
                      <a:srgbClr val="000000"/>
                    </a:solidFill>
                  </a:rPr>
                  <a:t>与经过翻转和平移的</a:t>
                </a:r>
                <a14:m>
                  <m:oMath xmlns:m="http://schemas.openxmlformats.org/officeDocument/2006/math">
                    <m:r>
                      <a:rPr lang="en-US" altLang="zh-CN" sz="2800" i="1">
                        <a:solidFill>
                          <a:srgbClr val="000000"/>
                        </a:solidFill>
                        <a:latin typeface="Cambria Math" panose="02040503050406030204" pitchFamily="18" charset="0"/>
                      </a:rPr>
                      <m:t>𝑔</m:t>
                    </m:r>
                    <m:r>
                      <a:rPr lang="en-US" altLang="zh-CN" sz="2800" i="1">
                        <a:solidFill>
                          <a:srgbClr val="000000"/>
                        </a:solidFill>
                        <a:latin typeface="Cambria Math" panose="02040503050406030204" pitchFamily="18" charset="0"/>
                      </a:rPr>
                      <m:t> </m:t>
                    </m:r>
                  </m:oMath>
                </a14:m>
                <a:r>
                  <a:rPr lang="zh-CN" altLang="en-US" sz="2800" dirty="0">
                    <a:solidFill>
                      <a:srgbClr val="000000"/>
                    </a:solidFill>
                  </a:rPr>
                  <a:t>的乘积函数所围成的曲边梯形的面积。</a:t>
                </a:r>
                <a:endParaRPr lang="en-US" altLang="zh-CN" sz="2800" dirty="0">
                  <a:solidFill>
                    <a:srgbClr val="000000"/>
                  </a:solidFill>
                </a:endParaRPr>
              </a:p>
              <a:p>
                <a:pPr marL="0" indent="0">
                  <a:buNone/>
                </a:pPr>
                <a14:m>
                  <m:oMathPara xmlns:m="http://schemas.openxmlformats.org/officeDocument/2006/math">
                    <m:oMathParaPr>
                      <m:jc m:val="centerGroup"/>
                    </m:oMathParaPr>
                    <m:oMath xmlns:m="http://schemas.openxmlformats.org/officeDocument/2006/math">
                      <m:nary>
                        <m:naryPr>
                          <m:ctrlPr>
                            <a:rPr lang="en-US" altLang="zh-CN" sz="2800" i="1" smtClean="0">
                              <a:solidFill>
                                <a:srgbClr val="000000"/>
                              </a:solidFill>
                              <a:latin typeface="Cambria Math" panose="02040503050406030204" pitchFamily="18" charset="0"/>
                            </a:rPr>
                          </m:ctrlPr>
                        </m:naryPr>
                        <m:sub>
                          <m:r>
                            <m:rPr>
                              <m:brk m:alnAt="23"/>
                            </m:rP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ea typeface="Cambria Math" panose="02040503050406030204" pitchFamily="18" charset="0"/>
                            </a:rPr>
                            <m:t>∞</m:t>
                          </m:r>
                        </m:sub>
                        <m:sup>
                          <m:r>
                            <a:rPr lang="en-US" altLang="zh-CN" sz="2800" i="1" smtClean="0">
                              <a:solidFill>
                                <a:srgbClr val="000000"/>
                              </a:solidFill>
                              <a:latin typeface="Cambria Math" panose="02040503050406030204" pitchFamily="18" charset="0"/>
                              <a:ea typeface="Cambria Math" panose="02040503050406030204" pitchFamily="18" charset="0"/>
                            </a:rPr>
                            <m:t>∞</m:t>
                          </m:r>
                        </m:sup>
                        <m:e>
                          <m:r>
                            <a:rPr lang="en-US" altLang="zh-CN" sz="2800" b="0" i="1" smtClean="0">
                              <a:solidFill>
                                <a:srgbClr val="000000"/>
                              </a:solidFill>
                              <a:latin typeface="Cambria Math" panose="02040503050406030204" pitchFamily="18" charset="0"/>
                            </a:rPr>
                            <m:t>𝑓</m:t>
                          </m:r>
                          <m:d>
                            <m:dPr>
                              <m:ctrlPr>
                                <a:rPr lang="en-US" altLang="zh-CN" sz="2800" b="0" i="1" smtClean="0">
                                  <a:solidFill>
                                    <a:srgbClr val="000000"/>
                                  </a:solidFill>
                                  <a:latin typeface="Cambria Math" panose="02040503050406030204" pitchFamily="18" charset="0"/>
                                </a:rPr>
                              </m:ctrlPr>
                            </m:dPr>
                            <m:e>
                              <m:r>
                                <a:rPr lang="zh-CN" altLang="en-US" sz="2800" b="0" i="1" smtClean="0">
                                  <a:solidFill>
                                    <a:srgbClr val="000000"/>
                                  </a:solidFill>
                                  <a:latin typeface="Cambria Math" panose="02040503050406030204" pitchFamily="18" charset="0"/>
                                </a:rPr>
                                <m:t>𝜏</m:t>
                              </m:r>
                            </m:e>
                          </m:d>
                          <m:r>
                            <a:rPr lang="en-US" altLang="zh-CN" sz="2800" b="0" i="1" smtClean="0">
                              <a:solidFill>
                                <a:srgbClr val="000000"/>
                              </a:solidFill>
                              <a:latin typeface="Cambria Math" panose="02040503050406030204" pitchFamily="18" charset="0"/>
                            </a:rPr>
                            <m:t>𝑔</m:t>
                          </m:r>
                          <m:d>
                            <m:dPr>
                              <m:ctrlPr>
                                <a:rPr lang="en-US" altLang="zh-CN" sz="2800" b="0" i="1" smtClean="0">
                                  <a:solidFill>
                                    <a:srgbClr val="000000"/>
                                  </a:solidFill>
                                  <a:latin typeface="Cambria Math" panose="02040503050406030204" pitchFamily="18" charset="0"/>
                                </a:rPr>
                              </m:ctrlPr>
                            </m:dPr>
                            <m:e>
                              <m:r>
                                <a:rPr lang="en-US" altLang="zh-CN" sz="2800" b="0" i="1" smtClean="0">
                                  <a:solidFill>
                                    <a:srgbClr val="000000"/>
                                  </a:solidFill>
                                  <a:latin typeface="Cambria Math" panose="02040503050406030204" pitchFamily="18" charset="0"/>
                                </a:rPr>
                                <m:t>𝑥</m:t>
                              </m:r>
                              <m:r>
                                <a:rPr lang="en-US" altLang="zh-CN" sz="2800" b="0" i="1" smtClean="0">
                                  <a:solidFill>
                                    <a:srgbClr val="000000"/>
                                  </a:solidFill>
                                  <a:latin typeface="Cambria Math" panose="02040503050406030204" pitchFamily="18" charset="0"/>
                                </a:rPr>
                                <m:t>−</m:t>
                              </m:r>
                              <m:r>
                                <a:rPr lang="zh-CN" altLang="en-US" sz="2800" b="0" i="1" smtClean="0">
                                  <a:solidFill>
                                    <a:srgbClr val="000000"/>
                                  </a:solidFill>
                                  <a:latin typeface="Cambria Math" panose="02040503050406030204" pitchFamily="18" charset="0"/>
                                </a:rPr>
                                <m:t>𝜏</m:t>
                              </m:r>
                            </m:e>
                          </m:d>
                          <m:r>
                            <a:rPr lang="en-US" altLang="zh-CN" sz="2800" b="0" i="1" smtClean="0">
                              <a:solidFill>
                                <a:srgbClr val="000000"/>
                              </a:solidFill>
                              <a:latin typeface="Cambria Math" panose="02040503050406030204" pitchFamily="18" charset="0"/>
                            </a:rPr>
                            <m:t>𝑑</m:t>
                          </m:r>
                          <m:r>
                            <a:rPr lang="zh-CN" altLang="en-US" sz="2800" b="0" i="1" smtClean="0">
                              <a:solidFill>
                                <a:srgbClr val="000000"/>
                              </a:solidFill>
                              <a:latin typeface="Cambria Math" panose="02040503050406030204" pitchFamily="18" charset="0"/>
                            </a:rPr>
                            <m:t>𝜏</m:t>
                          </m:r>
                        </m:e>
                      </m:nary>
                    </m:oMath>
                  </m:oMathPara>
                </a14:m>
                <a:endParaRPr lang="en-US" altLang="zh-CN" sz="2800" dirty="0">
                  <a:solidFill>
                    <a:srgbClr val="000000"/>
                  </a:solidFill>
                </a:endParaRPr>
              </a:p>
              <a:p>
                <a:endParaRPr lang="en-US" altLang="zh-CN" sz="2800" dirty="0">
                  <a:solidFill>
                    <a:srgbClr val="000000"/>
                  </a:solidFill>
                </a:endParaRPr>
              </a:p>
              <a:p>
                <a:r>
                  <a:rPr lang="zh-CN" altLang="en-US" sz="2800" dirty="0">
                    <a:solidFill>
                      <a:srgbClr val="000000"/>
                    </a:solidFill>
                  </a:rPr>
                  <a:t>在信号处理中，经常使用一维卷积。</a:t>
                </a:r>
                <a:endParaRPr lang="en-US" altLang="zh-CN" sz="2800" dirty="0">
                  <a:solidFill>
                    <a:srgbClr val="000000"/>
                  </a:solidFill>
                </a:endParaRPr>
              </a:p>
              <a:p>
                <a:r>
                  <a:rPr lang="zh-CN" altLang="en-US" sz="2800" dirty="0">
                    <a:solidFill>
                      <a:srgbClr val="000000"/>
                    </a:solidFill>
                  </a:rPr>
                  <a:t>在图像处理中，经常使用二维卷积。</a:t>
                </a:r>
                <a:endParaRPr lang="en-US" altLang="zh-CN" sz="2800" dirty="0">
                  <a:solidFill>
                    <a:srgbClr val="000000"/>
                  </a:solidFill>
                </a:endParaRPr>
              </a:p>
            </p:txBody>
          </p:sp>
        </mc:Choice>
        <mc:Fallback xmlns="">
          <p:sp>
            <p:nvSpPr>
              <p:cNvPr id="1048608" name="内容占位符 2"/>
              <p:cNvSpPr>
                <a:spLocks noGrp="1" noRot="1" noChangeAspect="1" noMove="1" noResize="1" noEditPoints="1" noAdjustHandles="1" noChangeArrowheads="1" noChangeShapeType="1" noTextEdit="1"/>
              </p:cNvSpPr>
              <p:nvPr>
                <p:ph idx="1"/>
              </p:nvPr>
            </p:nvSpPr>
            <p:spPr>
              <a:blipFill>
                <a:blip r:embed="rId3"/>
                <a:stretch>
                  <a:fillRect l="-556" t="-1466"/>
                </a:stretch>
              </a:blipFill>
            </p:spPr>
            <p:txBody>
              <a:bodyPr/>
              <a:lstStyle/>
              <a:p>
                <a:r>
                  <a:rPr lang="en-US">
                    <a:noFill/>
                  </a:rPr>
                  <a:t> </a:t>
                </a:r>
              </a:p>
            </p:txBody>
          </p:sp>
        </mc:Fallback>
      </mc:AlternateContent>
    </p:spTree>
    <p:extLst>
      <p:ext uri="{BB962C8B-B14F-4D97-AF65-F5344CB8AC3E}">
        <p14:creationId xmlns:p14="http://schemas.microsoft.com/office/powerpoint/2010/main" val="2303339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标题 1"/>
          <p:cNvSpPr>
            <a:spLocks noGrp="1"/>
          </p:cNvSpPr>
          <p:nvPr>
            <p:ph type="title"/>
          </p:nvPr>
        </p:nvSpPr>
        <p:spPr/>
        <p:txBody>
          <a:bodyPr/>
          <a:lstStyle/>
          <a:p>
            <a:r>
              <a:rPr lang="zh-CN" altLang="en-US" dirty="0"/>
              <a:t>转置卷积</a:t>
            </a:r>
          </a:p>
        </p:txBody>
      </p:sp>
      <p:sp>
        <p:nvSpPr>
          <p:cNvPr id="1048673" name="内容占位符 3"/>
          <p:cNvSpPr>
            <a:spLocks noGrp="1"/>
          </p:cNvSpPr>
          <p:nvPr>
            <p:ph idx="1"/>
          </p:nvPr>
        </p:nvSpPr>
        <p:spPr>
          <a:xfrm>
            <a:off x="609600" y="990600"/>
            <a:ext cx="10972800" cy="685800"/>
          </a:xfrm>
        </p:spPr>
        <p:txBody>
          <a:bodyPr/>
          <a:lstStyle/>
          <a:p>
            <a:r>
              <a:rPr lang="zh-CN" altLang="en-US" dirty="0"/>
              <a:t>通过卷积操作增大图像尺寸（</a:t>
            </a:r>
            <a:r>
              <a:rPr lang="en-US" altLang="zh-CN" dirty="0"/>
              <a:t>i.e., </a:t>
            </a:r>
            <a:r>
              <a:rPr lang="zh-CN" altLang="en-US" dirty="0"/>
              <a:t>上采样）</a:t>
            </a:r>
          </a:p>
        </p:txBody>
      </p:sp>
      <p:pic>
        <p:nvPicPr>
          <p:cNvPr id="7" name="图片 6" descr="形状&#10;&#10;描述已自动生成">
            <a:extLst>
              <a:ext uri="{FF2B5EF4-FFF2-40B4-BE49-F238E27FC236}">
                <a16:creationId xmlns:a16="http://schemas.microsoft.com/office/drawing/2014/main" id="{A6F153D9-9627-43E8-87BD-CAFAEE932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05000"/>
            <a:ext cx="3276600" cy="3676650"/>
          </a:xfrm>
          <a:prstGeom prst="rect">
            <a:avLst/>
          </a:prstGeom>
        </p:spPr>
      </p:pic>
      <p:pic>
        <p:nvPicPr>
          <p:cNvPr id="9" name="图片 8" descr="图片包含 形状&#10;&#10;描述已自动生成">
            <a:extLst>
              <a:ext uri="{FF2B5EF4-FFF2-40B4-BE49-F238E27FC236}">
                <a16:creationId xmlns:a16="http://schemas.microsoft.com/office/drawing/2014/main" id="{9FDE3DB5-8149-40BD-B91F-3FC927072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112" y="1600200"/>
            <a:ext cx="3762375" cy="4276725"/>
          </a:xfrm>
          <a:prstGeom prst="rect">
            <a:avLst/>
          </a:prstGeom>
        </p:spPr>
      </p:pic>
      <p:pic>
        <p:nvPicPr>
          <p:cNvPr id="11" name="图片 10" descr="图片包含 形状&#10;&#10;描述已自动生成">
            <a:extLst>
              <a:ext uri="{FF2B5EF4-FFF2-40B4-BE49-F238E27FC236}">
                <a16:creationId xmlns:a16="http://schemas.microsoft.com/office/drawing/2014/main" id="{4FDA1BAA-8129-498B-A9EF-A0AD32124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0" y="1600200"/>
            <a:ext cx="3762375" cy="4276725"/>
          </a:xfrm>
          <a:prstGeom prst="rect">
            <a:avLst/>
          </a:prstGeom>
        </p:spPr>
      </p:pic>
      <p:sp>
        <p:nvSpPr>
          <p:cNvPr id="14" name="内容占位符 2">
            <a:extLst>
              <a:ext uri="{FF2B5EF4-FFF2-40B4-BE49-F238E27FC236}">
                <a16:creationId xmlns:a16="http://schemas.microsoft.com/office/drawing/2014/main" id="{C106651D-825A-4927-B45B-D1556FB30382}"/>
              </a:ext>
            </a:extLst>
          </p:cNvPr>
          <p:cNvSpPr txBox="1">
            <a:spLocks/>
          </p:cNvSpPr>
          <p:nvPr/>
        </p:nvSpPr>
        <p:spPr>
          <a:xfrm>
            <a:off x="838200" y="5715000"/>
            <a:ext cx="2362200" cy="609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spcBef>
                <a:spcPts val="0"/>
              </a:spcBef>
              <a:spcAft>
                <a:spcPts val="1200"/>
              </a:spcAft>
              <a:buFont typeface="Wingdings 3" panose="05040102010807070707" pitchFamily="18" charset="2"/>
              <a:buNone/>
            </a:pPr>
            <a:r>
              <a:rPr lang="en-US" altLang="zh-CN" sz="2800" dirty="0">
                <a:solidFill>
                  <a:srgbClr val="000000"/>
                </a:solidFill>
              </a:rPr>
              <a:t>s=1, p=0, k=3</a:t>
            </a:r>
            <a:endParaRPr lang="zh-CN" altLang="en-US" sz="2800" dirty="0">
              <a:solidFill>
                <a:srgbClr val="000000"/>
              </a:solidFill>
            </a:endParaRPr>
          </a:p>
        </p:txBody>
      </p:sp>
      <p:sp>
        <p:nvSpPr>
          <p:cNvPr id="15" name="内容占位符 2">
            <a:extLst>
              <a:ext uri="{FF2B5EF4-FFF2-40B4-BE49-F238E27FC236}">
                <a16:creationId xmlns:a16="http://schemas.microsoft.com/office/drawing/2014/main" id="{2C7A5143-BA77-4E25-BA9C-2A343DBF8008}"/>
              </a:ext>
            </a:extLst>
          </p:cNvPr>
          <p:cNvSpPr txBox="1">
            <a:spLocks/>
          </p:cNvSpPr>
          <p:nvPr/>
        </p:nvSpPr>
        <p:spPr>
          <a:xfrm>
            <a:off x="4724400" y="5715000"/>
            <a:ext cx="2362200" cy="609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spcBef>
                <a:spcPts val="0"/>
              </a:spcBef>
              <a:spcAft>
                <a:spcPts val="1200"/>
              </a:spcAft>
              <a:buFont typeface="Wingdings 3" panose="05040102010807070707" pitchFamily="18" charset="2"/>
              <a:buNone/>
            </a:pPr>
            <a:r>
              <a:rPr lang="en-US" altLang="zh-CN" sz="2800" dirty="0">
                <a:solidFill>
                  <a:srgbClr val="000000"/>
                </a:solidFill>
              </a:rPr>
              <a:t>s=2, p=0, k=3</a:t>
            </a:r>
            <a:endParaRPr lang="zh-CN" altLang="en-US" sz="2800" dirty="0">
              <a:solidFill>
                <a:srgbClr val="000000"/>
              </a:solidFill>
            </a:endParaRPr>
          </a:p>
        </p:txBody>
      </p:sp>
      <p:sp>
        <p:nvSpPr>
          <p:cNvPr id="16" name="内容占位符 2">
            <a:extLst>
              <a:ext uri="{FF2B5EF4-FFF2-40B4-BE49-F238E27FC236}">
                <a16:creationId xmlns:a16="http://schemas.microsoft.com/office/drawing/2014/main" id="{A75BF939-9D64-4EB2-A682-B6AC1E093EC0}"/>
              </a:ext>
            </a:extLst>
          </p:cNvPr>
          <p:cNvSpPr txBox="1">
            <a:spLocks/>
          </p:cNvSpPr>
          <p:nvPr/>
        </p:nvSpPr>
        <p:spPr>
          <a:xfrm>
            <a:off x="8839200" y="5715000"/>
            <a:ext cx="2362200" cy="609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spcBef>
                <a:spcPts val="0"/>
              </a:spcBef>
              <a:spcAft>
                <a:spcPts val="1200"/>
              </a:spcAft>
              <a:buFont typeface="Wingdings 3" panose="05040102010807070707" pitchFamily="18" charset="2"/>
              <a:buNone/>
            </a:pPr>
            <a:r>
              <a:rPr lang="en-US" altLang="zh-CN" sz="2800" dirty="0">
                <a:solidFill>
                  <a:srgbClr val="000000"/>
                </a:solidFill>
              </a:rPr>
              <a:t>s=2, p=1, k=3</a:t>
            </a:r>
            <a:endParaRPr lang="zh-CN" altLang="en-US" sz="2800" dirty="0">
              <a:solidFill>
                <a:srgbClr val="000000"/>
              </a:solidFill>
            </a:endParaRPr>
          </a:p>
        </p:txBody>
      </p:sp>
    </p:spTree>
    <p:extLst>
      <p:ext uri="{BB962C8B-B14F-4D97-AF65-F5344CB8AC3E}">
        <p14:creationId xmlns:p14="http://schemas.microsoft.com/office/powerpoint/2010/main" val="1124982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a:spLocks noGrp="1"/>
          </p:cNvSpPr>
          <p:nvPr>
            <p:ph type="title"/>
          </p:nvPr>
        </p:nvSpPr>
        <p:spPr/>
        <p:txBody>
          <a:bodyPr/>
          <a:lstStyle/>
          <a:p>
            <a:r>
              <a:rPr lang="zh-CN" altLang="en-US" dirty="0"/>
              <a:t>空洞卷积</a:t>
            </a:r>
          </a:p>
        </p:txBody>
      </p:sp>
      <p:pic>
        <p:nvPicPr>
          <p:cNvPr id="5" name="图片 4">
            <a:extLst>
              <a:ext uri="{FF2B5EF4-FFF2-40B4-BE49-F238E27FC236}">
                <a16:creationId xmlns:a16="http://schemas.microsoft.com/office/drawing/2014/main" id="{8FBE09C0-77AE-4363-BC16-C51C2D66DFED}"/>
              </a:ext>
            </a:extLst>
          </p:cNvPr>
          <p:cNvPicPr>
            <a:picLocks noChangeAspect="1"/>
          </p:cNvPicPr>
          <p:nvPr/>
        </p:nvPicPr>
        <p:blipFill>
          <a:blip r:embed="rId2"/>
          <a:stretch>
            <a:fillRect/>
          </a:stretch>
        </p:blipFill>
        <p:spPr>
          <a:xfrm>
            <a:off x="6400801" y="914400"/>
            <a:ext cx="533400" cy="5486400"/>
          </a:xfrm>
          <a:prstGeom prst="rect">
            <a:avLst/>
          </a:prstGeom>
        </p:spPr>
      </p:pic>
      <p:sp>
        <p:nvSpPr>
          <p:cNvPr id="1048676" name="内容占位符 2"/>
          <p:cNvSpPr>
            <a:spLocks noGrp="1"/>
          </p:cNvSpPr>
          <p:nvPr>
            <p:ph idx="1"/>
          </p:nvPr>
        </p:nvSpPr>
        <p:spPr>
          <a:xfrm>
            <a:off x="609598" y="990600"/>
            <a:ext cx="6324602" cy="5410200"/>
          </a:xfrm>
        </p:spPr>
        <p:txBody>
          <a:bodyPr/>
          <a:lstStyle/>
          <a:p>
            <a:r>
              <a:rPr lang="zh-CN" altLang="en-US" dirty="0"/>
              <a:t>如何增加输出单元的感受野</a:t>
            </a:r>
            <a:endParaRPr lang="en-US" altLang="zh-CN" dirty="0"/>
          </a:p>
          <a:p>
            <a:pPr lvl="1"/>
            <a:r>
              <a:rPr lang="zh-CN" altLang="en-US" dirty="0"/>
              <a:t>增加卷积核的大小</a:t>
            </a:r>
            <a:endParaRPr lang="en-US" altLang="zh-CN" dirty="0"/>
          </a:p>
          <a:p>
            <a:pPr lvl="1"/>
            <a:r>
              <a:rPr lang="zh-CN" altLang="en-US" dirty="0"/>
              <a:t>增加卷积层数来实现</a:t>
            </a:r>
            <a:endParaRPr lang="en-US" altLang="zh-CN" dirty="0"/>
          </a:p>
        </p:txBody>
      </p:sp>
      <p:grpSp>
        <p:nvGrpSpPr>
          <p:cNvPr id="10" name="组合 9">
            <a:extLst>
              <a:ext uri="{FF2B5EF4-FFF2-40B4-BE49-F238E27FC236}">
                <a16:creationId xmlns:a16="http://schemas.microsoft.com/office/drawing/2014/main" id="{A54387F5-F276-B020-5231-848F2679E54D}"/>
              </a:ext>
            </a:extLst>
          </p:cNvPr>
          <p:cNvGrpSpPr/>
          <p:nvPr/>
        </p:nvGrpSpPr>
        <p:grpSpPr>
          <a:xfrm>
            <a:off x="4419600" y="1752600"/>
            <a:ext cx="7467600" cy="4658687"/>
            <a:chOff x="4114800" y="1752600"/>
            <a:chExt cx="7467600" cy="4658687"/>
          </a:xfrm>
        </p:grpSpPr>
        <p:pic>
          <p:nvPicPr>
            <p:cNvPr id="6" name="图片 5" descr="图示&#10;&#10;描述已自动生成">
              <a:extLst>
                <a:ext uri="{FF2B5EF4-FFF2-40B4-BE49-F238E27FC236}">
                  <a16:creationId xmlns:a16="http://schemas.microsoft.com/office/drawing/2014/main" id="{0557AD6C-ACA6-BB11-E414-C109A52A4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752600"/>
              <a:ext cx="7467600" cy="4658687"/>
            </a:xfrm>
            <a:prstGeom prst="rect">
              <a:avLst/>
            </a:prstGeom>
          </p:spPr>
        </p:pic>
        <p:sp>
          <p:nvSpPr>
            <p:cNvPr id="8" name="矩形 7">
              <a:extLst>
                <a:ext uri="{FF2B5EF4-FFF2-40B4-BE49-F238E27FC236}">
                  <a16:creationId xmlns:a16="http://schemas.microsoft.com/office/drawing/2014/main" id="{76190C31-CEB1-77EB-154C-F4B898F39D3C}"/>
                </a:ext>
              </a:extLst>
            </p:cNvPr>
            <p:cNvSpPr/>
            <p:nvPr/>
          </p:nvSpPr>
          <p:spPr>
            <a:xfrm>
              <a:off x="4114800" y="2514600"/>
              <a:ext cx="1219200" cy="1143000"/>
            </a:xfrm>
            <a:prstGeom prst="rect">
              <a:avLst/>
            </a:prstGeom>
            <a:noFill/>
            <a:ln w="57150">
              <a:solidFill>
                <a:schemeClr val="accent2">
                  <a:lumMod val="75000"/>
                </a:schemeClr>
              </a:solidFill>
            </a:ln>
          </p:spPr>
          <p:txBody>
            <a:bodyPr wrap="square" rtlCol="0" anchor="ctr">
              <a:spAutoFit/>
            </a:bodyPr>
            <a:lstStyle/>
            <a:p>
              <a:pPr algn="ctr"/>
              <a:endParaRPr lang="en-US" sz="2400" dirty="0"/>
            </a:p>
          </p:txBody>
        </p:sp>
        <p:sp>
          <p:nvSpPr>
            <p:cNvPr id="16" name="矩形 15">
              <a:extLst>
                <a:ext uri="{FF2B5EF4-FFF2-40B4-BE49-F238E27FC236}">
                  <a16:creationId xmlns:a16="http://schemas.microsoft.com/office/drawing/2014/main" id="{EA3E6394-13BB-F774-635C-930CA76210FB}"/>
                </a:ext>
              </a:extLst>
            </p:cNvPr>
            <p:cNvSpPr/>
            <p:nvPr/>
          </p:nvSpPr>
          <p:spPr>
            <a:xfrm>
              <a:off x="4953000" y="2514600"/>
              <a:ext cx="1143000" cy="1143000"/>
            </a:xfrm>
            <a:prstGeom prst="rect">
              <a:avLst/>
            </a:prstGeom>
            <a:noFill/>
            <a:ln w="57150">
              <a:solidFill>
                <a:srgbClr val="000000"/>
              </a:solidFill>
            </a:ln>
          </p:spPr>
          <p:txBody>
            <a:bodyPr wrap="square" rtlCol="0" anchor="ctr">
              <a:spAutoFit/>
            </a:bodyPr>
            <a:lstStyle/>
            <a:p>
              <a:pPr algn="ctr"/>
              <a:endParaRPr 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48676">
                                            <p:txEl>
                                              <p:pRg st="1" end="1"/>
                                            </p:txEl>
                                          </p:spTgt>
                                        </p:tgtEl>
                                        <p:attrNameLst>
                                          <p:attrName>style.visibility</p:attrName>
                                        </p:attrNameLst>
                                      </p:cBhvr>
                                      <p:to>
                                        <p:strVal val="visible"/>
                                      </p:to>
                                    </p:set>
                                    <p:animEffect transition="in" filter="wipe(left)">
                                      <p:cBhvr>
                                        <p:cTn id="7" dur="500"/>
                                        <p:tgtEl>
                                          <p:spTgt spid="104867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48676">
                                            <p:txEl>
                                              <p:pRg st="2" end="2"/>
                                            </p:txEl>
                                          </p:spTgt>
                                        </p:tgtEl>
                                        <p:attrNameLst>
                                          <p:attrName>style.visibility</p:attrName>
                                        </p:attrNameLst>
                                      </p:cBhvr>
                                      <p:to>
                                        <p:strVal val="visible"/>
                                      </p:to>
                                    </p:set>
                                    <p:animEffect transition="in" filter="wipe(left)">
                                      <p:cBhvr>
                                        <p:cTn id="12" dur="500"/>
                                        <p:tgtEl>
                                          <p:spTgt spid="10486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标题 1"/>
          <p:cNvSpPr>
            <a:spLocks noGrp="1"/>
          </p:cNvSpPr>
          <p:nvPr>
            <p:ph type="title"/>
          </p:nvPr>
        </p:nvSpPr>
        <p:spPr/>
        <p:txBody>
          <a:bodyPr/>
          <a:lstStyle/>
          <a:p>
            <a:r>
              <a:rPr lang="zh-CN" altLang="en-US" dirty="0"/>
              <a:t>空洞卷积</a:t>
            </a:r>
          </a:p>
        </p:txBody>
      </p:sp>
      <p:pic>
        <p:nvPicPr>
          <p:cNvPr id="2097181" name="Picture 2" descr="https://nndl.github.io/v/cnn-dilation-in_7_out_3.gif"/>
          <p:cNvPicPr>
            <a:picLocks noChangeAspect="1" noChangeArrowheads="1" noCrop="1"/>
          </p:cNvPicPr>
          <p:nvPr/>
        </p:nvPicPr>
        <p:blipFill>
          <a:blip r:embed="rId2"/>
          <a:srcRect/>
          <a:stretch>
            <a:fillRect/>
          </a:stretch>
        </p:blipFill>
        <p:spPr bwMode="auto">
          <a:xfrm>
            <a:off x="7391400" y="1066800"/>
            <a:ext cx="2688593" cy="2593301"/>
          </a:xfrm>
          <a:prstGeom prst="rect">
            <a:avLst/>
          </a:prstGeom>
          <a:noFill/>
        </p:spPr>
      </p:pic>
      <p:pic>
        <p:nvPicPr>
          <p:cNvPr id="2097182" name="Picture 4" descr="https://nndl.github.io/v/cnn-dilation.gif"/>
          <p:cNvPicPr>
            <a:picLocks noChangeAspect="1" noChangeArrowheads="1" noCrop="1"/>
          </p:cNvPicPr>
          <p:nvPr/>
        </p:nvPicPr>
        <p:blipFill>
          <a:blip r:embed="rId3"/>
          <a:srcRect/>
          <a:stretch>
            <a:fillRect/>
          </a:stretch>
        </p:blipFill>
        <p:spPr bwMode="auto">
          <a:xfrm>
            <a:off x="7543800" y="3810000"/>
            <a:ext cx="2926311" cy="2601166"/>
          </a:xfrm>
          <a:prstGeom prst="rect">
            <a:avLst/>
          </a:prstGeom>
          <a:noFill/>
        </p:spPr>
      </p:pic>
      <p:sp>
        <p:nvSpPr>
          <p:cNvPr id="2" name="右大括号 1">
            <a:extLst>
              <a:ext uri="{FF2B5EF4-FFF2-40B4-BE49-F238E27FC236}">
                <a16:creationId xmlns:a16="http://schemas.microsoft.com/office/drawing/2014/main" id="{281A0439-A6E4-4AEC-A38E-07BEC9CE338D}"/>
              </a:ext>
            </a:extLst>
          </p:cNvPr>
          <p:cNvSpPr/>
          <p:nvPr/>
        </p:nvSpPr>
        <p:spPr>
          <a:xfrm>
            <a:off x="4267200" y="1676400"/>
            <a:ext cx="228600" cy="762000"/>
          </a:xfrm>
          <a:prstGeom prst="rightBrace">
            <a:avLst>
              <a:gd name="adj1" fmla="val 28333"/>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pic>
        <p:nvPicPr>
          <p:cNvPr id="5" name="图片 4">
            <a:extLst>
              <a:ext uri="{FF2B5EF4-FFF2-40B4-BE49-F238E27FC236}">
                <a16:creationId xmlns:a16="http://schemas.microsoft.com/office/drawing/2014/main" id="{8FBE09C0-77AE-4363-BC16-C51C2D66DFED}"/>
              </a:ext>
            </a:extLst>
          </p:cNvPr>
          <p:cNvPicPr>
            <a:picLocks noChangeAspect="1"/>
          </p:cNvPicPr>
          <p:nvPr/>
        </p:nvPicPr>
        <p:blipFill>
          <a:blip r:embed="rId4"/>
          <a:stretch>
            <a:fillRect/>
          </a:stretch>
        </p:blipFill>
        <p:spPr>
          <a:xfrm>
            <a:off x="6400801" y="914400"/>
            <a:ext cx="533400" cy="5486400"/>
          </a:xfrm>
          <a:prstGeom prst="rect">
            <a:avLst/>
          </a:prstGeom>
        </p:spPr>
      </p:pic>
      <p:sp>
        <p:nvSpPr>
          <p:cNvPr id="1048676" name="内容占位符 2"/>
          <p:cNvSpPr>
            <a:spLocks noGrp="1"/>
          </p:cNvSpPr>
          <p:nvPr>
            <p:ph idx="1"/>
          </p:nvPr>
        </p:nvSpPr>
        <p:spPr>
          <a:xfrm>
            <a:off x="609598" y="990600"/>
            <a:ext cx="6324602" cy="5410200"/>
          </a:xfrm>
        </p:spPr>
        <p:txBody>
          <a:bodyPr/>
          <a:lstStyle/>
          <a:p>
            <a:r>
              <a:rPr lang="zh-CN" altLang="en-US" dirty="0"/>
              <a:t>如何增加输出单元的感受野</a:t>
            </a:r>
            <a:endParaRPr lang="en-US" altLang="zh-CN" dirty="0"/>
          </a:p>
          <a:p>
            <a:pPr lvl="1"/>
            <a:r>
              <a:rPr lang="zh-CN" altLang="en-US" dirty="0"/>
              <a:t>增加卷积核的大小</a:t>
            </a:r>
            <a:endParaRPr lang="en-US" altLang="zh-CN" dirty="0"/>
          </a:p>
          <a:p>
            <a:pPr lvl="1"/>
            <a:r>
              <a:rPr lang="zh-CN" altLang="en-US" dirty="0"/>
              <a:t>增加卷积层数来实现</a:t>
            </a:r>
            <a:endParaRPr lang="en-US" altLang="zh-CN" dirty="0"/>
          </a:p>
          <a:p>
            <a:pPr lvl="1"/>
            <a:r>
              <a:rPr lang="zh-CN" altLang="en-US" dirty="0"/>
              <a:t>在卷积之前进行汇聚操作</a:t>
            </a:r>
            <a:endParaRPr lang="en-US" altLang="zh-CN" dirty="0"/>
          </a:p>
          <a:p>
            <a:pPr lvl="1"/>
            <a:endParaRPr lang="en-US" altLang="zh-CN" dirty="0"/>
          </a:p>
          <a:p>
            <a:r>
              <a:rPr lang="zh-CN" altLang="en-US" dirty="0"/>
              <a:t>空洞卷积</a:t>
            </a:r>
            <a:endParaRPr lang="en-US" altLang="zh-CN" dirty="0"/>
          </a:p>
          <a:p>
            <a:pPr lvl="1"/>
            <a:r>
              <a:rPr lang="zh-CN" altLang="en-US" dirty="0"/>
              <a:t>通过给卷积核插入“空洞”来变相地增加其大小。</a:t>
            </a:r>
            <a:endParaRPr lang="en-US" altLang="zh-CN" dirty="0"/>
          </a:p>
          <a:p>
            <a:pPr lvl="1"/>
            <a:r>
              <a:rPr lang="zh-CN" altLang="en-US" dirty="0"/>
              <a:t>在卷积核的每两个元素之间插入</a:t>
            </a:r>
            <a:r>
              <a:rPr lang="en-US" altLang="zh-CN" dirty="0"/>
              <a:t>D-1</a:t>
            </a:r>
            <a:r>
              <a:rPr lang="zh-CN" altLang="en-US" dirty="0"/>
              <a:t>个空洞。</a:t>
            </a:r>
          </a:p>
        </p:txBody>
      </p:sp>
      <p:sp>
        <p:nvSpPr>
          <p:cNvPr id="7" name="内容占位符 2">
            <a:extLst>
              <a:ext uri="{FF2B5EF4-FFF2-40B4-BE49-F238E27FC236}">
                <a16:creationId xmlns:a16="http://schemas.microsoft.com/office/drawing/2014/main" id="{DF8653CA-EAA1-41F5-BFC5-15616CDBE1DB}"/>
              </a:ext>
            </a:extLst>
          </p:cNvPr>
          <p:cNvSpPr txBox="1">
            <a:spLocks/>
          </p:cNvSpPr>
          <p:nvPr/>
        </p:nvSpPr>
        <p:spPr>
          <a:xfrm>
            <a:off x="4495800" y="1752600"/>
            <a:ext cx="2362200" cy="609600"/>
          </a:xfrm>
          <a:prstGeom prst="rect">
            <a:avLst/>
          </a:prstGeom>
          <a:ln>
            <a:noFill/>
          </a:ln>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spcBef>
                <a:spcPts val="0"/>
              </a:spcBef>
              <a:spcAft>
                <a:spcPts val="1200"/>
              </a:spcAft>
              <a:buFont typeface="Wingdings 3" panose="05040102010807070707" pitchFamily="18" charset="2"/>
              <a:buNone/>
            </a:pPr>
            <a:r>
              <a:rPr lang="zh-CN" altLang="en-US" sz="2800" dirty="0"/>
              <a:t>增加参数数量</a:t>
            </a:r>
          </a:p>
        </p:txBody>
      </p:sp>
      <p:sp>
        <p:nvSpPr>
          <p:cNvPr id="9" name="内容占位符 2">
            <a:extLst>
              <a:ext uri="{FF2B5EF4-FFF2-40B4-BE49-F238E27FC236}">
                <a16:creationId xmlns:a16="http://schemas.microsoft.com/office/drawing/2014/main" id="{C8CEFBB6-9892-4589-B14F-214456C6CCFF}"/>
              </a:ext>
            </a:extLst>
          </p:cNvPr>
          <p:cNvSpPr txBox="1">
            <a:spLocks/>
          </p:cNvSpPr>
          <p:nvPr/>
        </p:nvSpPr>
        <p:spPr>
          <a:xfrm>
            <a:off x="5257800" y="2438400"/>
            <a:ext cx="2362200" cy="609600"/>
          </a:xfrm>
          <a:prstGeom prst="rect">
            <a:avLst/>
          </a:prstGeom>
          <a:ln>
            <a:noFill/>
          </a:ln>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Bef>
                <a:spcPts val="0"/>
              </a:spcBef>
              <a:spcAft>
                <a:spcPts val="1200"/>
              </a:spcAft>
              <a:buFont typeface="Wingdings 3" panose="05040102010807070707" pitchFamily="18" charset="2"/>
              <a:buNone/>
            </a:pPr>
            <a:r>
              <a:rPr lang="zh-CN" altLang="en-US" sz="2800" dirty="0"/>
              <a:t>丢失信息</a:t>
            </a:r>
          </a:p>
        </p:txBody>
      </p:sp>
      <p:sp>
        <p:nvSpPr>
          <p:cNvPr id="12" name="内容占位符 2">
            <a:extLst>
              <a:ext uri="{FF2B5EF4-FFF2-40B4-BE49-F238E27FC236}">
                <a16:creationId xmlns:a16="http://schemas.microsoft.com/office/drawing/2014/main" id="{319408F4-31F1-41F2-8CD2-C28DEAAEAA2B}"/>
              </a:ext>
            </a:extLst>
          </p:cNvPr>
          <p:cNvSpPr txBox="1">
            <a:spLocks/>
          </p:cNvSpPr>
          <p:nvPr/>
        </p:nvSpPr>
        <p:spPr>
          <a:xfrm>
            <a:off x="9067800" y="3124200"/>
            <a:ext cx="2362200" cy="609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spcBef>
                <a:spcPts val="0"/>
              </a:spcBef>
              <a:spcAft>
                <a:spcPts val="1200"/>
              </a:spcAft>
              <a:buFont typeface="Wingdings 3" panose="05040102010807070707" pitchFamily="18" charset="2"/>
              <a:buNone/>
            </a:pPr>
            <a:r>
              <a:rPr lang="zh-CN" altLang="en-US" sz="2800" dirty="0">
                <a:solidFill>
                  <a:srgbClr val="000000"/>
                </a:solidFill>
              </a:rPr>
              <a:t>膨胀率</a:t>
            </a:r>
            <a:r>
              <a:rPr lang="en-US" altLang="zh-CN" sz="2800" dirty="0">
                <a:solidFill>
                  <a:srgbClr val="000000"/>
                </a:solidFill>
              </a:rPr>
              <a:t>D=2</a:t>
            </a:r>
            <a:endParaRPr lang="zh-CN" altLang="en-US" sz="2800" dirty="0">
              <a:solidFill>
                <a:srgbClr val="000000"/>
              </a:solidFill>
            </a:endParaRPr>
          </a:p>
        </p:txBody>
      </p:sp>
      <p:sp>
        <p:nvSpPr>
          <p:cNvPr id="13" name="内容占位符 2">
            <a:extLst>
              <a:ext uri="{FF2B5EF4-FFF2-40B4-BE49-F238E27FC236}">
                <a16:creationId xmlns:a16="http://schemas.microsoft.com/office/drawing/2014/main" id="{D5163E7E-CAD3-4294-96F4-A89D4ACDD93A}"/>
              </a:ext>
            </a:extLst>
          </p:cNvPr>
          <p:cNvSpPr txBox="1">
            <a:spLocks/>
          </p:cNvSpPr>
          <p:nvPr/>
        </p:nvSpPr>
        <p:spPr>
          <a:xfrm>
            <a:off x="9067800" y="5943600"/>
            <a:ext cx="2362200" cy="609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spcBef>
                <a:spcPts val="0"/>
              </a:spcBef>
              <a:spcAft>
                <a:spcPts val="1200"/>
              </a:spcAft>
              <a:buFont typeface="Wingdings 3" panose="05040102010807070707" pitchFamily="18" charset="2"/>
              <a:buNone/>
            </a:pPr>
            <a:r>
              <a:rPr lang="zh-CN" altLang="en-US" sz="2800" dirty="0">
                <a:solidFill>
                  <a:srgbClr val="000000"/>
                </a:solidFill>
              </a:rPr>
              <a:t>膨胀率</a:t>
            </a:r>
            <a:r>
              <a:rPr lang="en-US" altLang="zh-CN" sz="2800" dirty="0">
                <a:solidFill>
                  <a:srgbClr val="000000"/>
                </a:solidFill>
              </a:rPr>
              <a:t>D=3</a:t>
            </a:r>
            <a:endParaRPr lang="zh-CN" altLang="en-US" sz="2800" dirty="0">
              <a:solidFill>
                <a:srgbClr val="000000"/>
              </a:solidFill>
            </a:endParaRPr>
          </a:p>
        </p:txBody>
      </p:sp>
      <p:sp>
        <p:nvSpPr>
          <p:cNvPr id="3" name="箭头: 右 2">
            <a:extLst>
              <a:ext uri="{FF2B5EF4-FFF2-40B4-BE49-F238E27FC236}">
                <a16:creationId xmlns:a16="http://schemas.microsoft.com/office/drawing/2014/main" id="{12FC680A-5826-4A4D-A532-8CFA6213DA8D}"/>
              </a:ext>
            </a:extLst>
          </p:cNvPr>
          <p:cNvSpPr/>
          <p:nvPr/>
        </p:nvSpPr>
        <p:spPr>
          <a:xfrm>
            <a:off x="5029200" y="2667000"/>
            <a:ext cx="228600" cy="152400"/>
          </a:xfrm>
          <a:prstGeom prst="rightArrow">
            <a:avLst/>
          </a:prstGeom>
          <a:solidFill>
            <a:srgbClr val="C00000"/>
          </a:solidFill>
        </p:spPr>
        <p:txBody>
          <a:bodyPr wrap="square" rtlCol="0" anchor="ctr">
            <a:spAutoFit/>
          </a:bodyPr>
          <a:lstStyle/>
          <a:p>
            <a:pPr algn="ctr"/>
            <a:endParaRPr lang="en-US" sz="2400" dirty="0"/>
          </a:p>
        </p:txBody>
      </p:sp>
    </p:spTree>
    <p:extLst>
      <p:ext uri="{BB962C8B-B14F-4D97-AF65-F5344CB8AC3E}">
        <p14:creationId xmlns:p14="http://schemas.microsoft.com/office/powerpoint/2010/main" val="361518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8676">
                                            <p:txEl>
                                              <p:pRg st="3" end="3"/>
                                            </p:txEl>
                                          </p:spTgt>
                                        </p:tgtEl>
                                        <p:attrNameLst>
                                          <p:attrName>style.visibility</p:attrName>
                                        </p:attrNameLst>
                                      </p:cBhvr>
                                      <p:to>
                                        <p:strVal val="visible"/>
                                      </p:to>
                                    </p:set>
                                    <p:animEffect transition="in" filter="wipe(left)">
                                      <p:cBhvr>
                                        <p:cTn id="7" dur="500"/>
                                        <p:tgtEl>
                                          <p:spTgt spid="104867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48676">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48676">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48676">
                                            <p:txEl>
                                              <p:pRg st="7" end="7"/>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9718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09718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P spid="12" grpId="0"/>
      <p:bldP spid="13" grpId="0"/>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目录</a:t>
            </a:r>
          </a:p>
        </p:txBody>
      </p:sp>
      <p:sp>
        <p:nvSpPr>
          <p:cNvPr id="1048608" name="内容占位符 2"/>
          <p:cNvSpPr>
            <a:spLocks noGrp="1"/>
          </p:cNvSpPr>
          <p:nvPr>
            <p:ph idx="1"/>
          </p:nvPr>
        </p:nvSpPr>
        <p:spPr/>
        <p:txBody>
          <a:bodyPr/>
          <a:lstStyle/>
          <a:p>
            <a:pPr indent="-360000">
              <a:lnSpc>
                <a:spcPct val="150000"/>
              </a:lnSpc>
            </a:pPr>
            <a:r>
              <a:rPr lang="zh-CN" altLang="en-US" dirty="0">
                <a:solidFill>
                  <a:srgbClr val="000000"/>
                </a:solidFill>
              </a:rPr>
              <a:t>卷积</a:t>
            </a:r>
            <a:endParaRPr lang="en-US" altLang="zh-CN" dirty="0">
              <a:solidFill>
                <a:srgbClr val="000000"/>
              </a:solidFill>
            </a:endParaRPr>
          </a:p>
          <a:p>
            <a:pPr indent="-360000">
              <a:lnSpc>
                <a:spcPct val="150000"/>
              </a:lnSpc>
            </a:pPr>
            <a:r>
              <a:rPr lang="zh-CN" altLang="en-US" dirty="0">
                <a:solidFill>
                  <a:srgbClr val="000000"/>
                </a:solidFill>
              </a:rPr>
              <a:t>卷积神经网络</a:t>
            </a:r>
            <a:endParaRPr lang="en-US" altLang="zh-CN" dirty="0">
              <a:solidFill>
                <a:srgbClr val="000000"/>
              </a:solidFill>
            </a:endParaRPr>
          </a:p>
          <a:p>
            <a:pPr indent="-360000">
              <a:lnSpc>
                <a:spcPct val="150000"/>
              </a:lnSpc>
            </a:pPr>
            <a:r>
              <a:rPr lang="zh-CN" altLang="en-US" dirty="0">
                <a:solidFill>
                  <a:srgbClr val="000000"/>
                </a:solidFill>
              </a:rPr>
              <a:t>其他卷积方式</a:t>
            </a:r>
            <a:endParaRPr lang="en-US" altLang="zh-CN" dirty="0">
              <a:solidFill>
                <a:srgbClr val="000000"/>
              </a:solidFill>
            </a:endParaRPr>
          </a:p>
          <a:p>
            <a:pPr indent="-360000">
              <a:lnSpc>
                <a:spcPct val="150000"/>
              </a:lnSpc>
            </a:pPr>
            <a:r>
              <a:rPr lang="zh-CN" altLang="en-US" dirty="0">
                <a:solidFill>
                  <a:srgbClr val="000000"/>
                </a:solidFill>
              </a:rPr>
              <a:t>几种典型的卷积神经网络</a:t>
            </a:r>
            <a:endParaRPr lang="en-US" altLang="zh-CN" dirty="0">
              <a:solidFill>
                <a:srgbClr val="000000"/>
              </a:solidFill>
            </a:endParaRPr>
          </a:p>
          <a:p>
            <a:pPr indent="-360000">
              <a:lnSpc>
                <a:spcPct val="150000"/>
              </a:lnSpc>
            </a:pPr>
            <a:r>
              <a:rPr lang="zh-CN" altLang="en-US" dirty="0">
                <a:solidFill>
                  <a:srgbClr val="000000"/>
                </a:solidFill>
              </a:rPr>
              <a:t>网络训练注意事项</a:t>
            </a:r>
            <a:endParaRPr lang="en-US" altLang="zh-CN" dirty="0">
              <a:solidFill>
                <a:srgbClr val="000000"/>
              </a:solidFill>
            </a:endParaRPr>
          </a:p>
          <a:p>
            <a:pPr indent="-360000">
              <a:lnSpc>
                <a:spcPct val="150000"/>
              </a:lnSpc>
            </a:pPr>
            <a:r>
              <a:rPr lang="zh-CN" altLang="en-US" dirty="0">
                <a:solidFill>
                  <a:srgbClr val="000000"/>
                </a:solidFill>
              </a:rPr>
              <a:t>卷积神经网络的应用</a:t>
            </a:r>
            <a:endParaRPr lang="en-US" altLang="zh-CN" dirty="0">
              <a:solidFill>
                <a:srgbClr val="000000"/>
              </a:solidFill>
            </a:endParaRPr>
          </a:p>
          <a:p>
            <a:pPr indent="-360000"/>
            <a:endParaRPr lang="en-US" altLang="zh-CN" dirty="0">
              <a:solidFill>
                <a:srgbClr val="000000"/>
              </a:solidFill>
            </a:endParaRPr>
          </a:p>
        </p:txBody>
      </p:sp>
    </p:spTree>
    <p:extLst>
      <p:ext uri="{BB962C8B-B14F-4D97-AF65-F5344CB8AC3E}">
        <p14:creationId xmlns:p14="http://schemas.microsoft.com/office/powerpoint/2010/main" val="244317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afterEffect">
                                  <p:stCondLst>
                                    <p:cond delay="0"/>
                                  </p:stCondLst>
                                  <p:childTnLst>
                                    <p:animClr clrSpc="rgb" dir="cw">
                                      <p:cBhvr override="childStyle">
                                        <p:cTn id="6" dur="250" fill="hold"/>
                                        <p:tgtEl>
                                          <p:spTgt spid="1048608">
                                            <p:txEl>
                                              <p:pRg st="3" end="3"/>
                                            </p:txEl>
                                          </p:spTgt>
                                        </p:tgtEl>
                                        <p:attrNameLst>
                                          <p:attrName>style.color</p:attrName>
                                        </p:attrNameLst>
                                      </p:cBhvr>
                                      <p:to>
                                        <a:srgbClr val="C00000"/>
                                      </p:to>
                                    </p:animClr>
                                    <p:animClr clrSpc="rgb" dir="cw">
                                      <p:cBhvr>
                                        <p:cTn id="7" dur="250" fill="hold"/>
                                        <p:tgtEl>
                                          <p:spTgt spid="1048608">
                                            <p:txEl>
                                              <p:pRg st="3" end="3"/>
                                            </p:txEl>
                                          </p:spTgt>
                                        </p:tgtEl>
                                        <p:attrNameLst>
                                          <p:attrName>fillcolor</p:attrName>
                                        </p:attrNameLst>
                                      </p:cBhvr>
                                      <p:to>
                                        <a:srgbClr val="C00000"/>
                                      </p:to>
                                    </p:animClr>
                                    <p:set>
                                      <p:cBhvr>
                                        <p:cTn id="8" dur="250" fill="hold"/>
                                        <p:tgtEl>
                                          <p:spTgt spid="1048608">
                                            <p:txEl>
                                              <p:pRg st="3" end="3"/>
                                            </p:txEl>
                                          </p:spTgt>
                                        </p:tgtEl>
                                        <p:attrNameLst>
                                          <p:attrName>fill.type</p:attrName>
                                        </p:attrNameLst>
                                      </p:cBhvr>
                                      <p:to>
                                        <p:strVal val="solid"/>
                                      </p:to>
                                    </p:set>
                                    <p:set>
                                      <p:cBhvr>
                                        <p:cTn id="9" dur="250" fill="hold"/>
                                        <p:tgtEl>
                                          <p:spTgt spid="1048608">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经典的卷积神经网络</a:t>
            </a:r>
          </a:p>
        </p:txBody>
      </p:sp>
      <p:pic>
        <p:nvPicPr>
          <p:cNvPr id="5" name="图片 4" descr="图表, 条形图&#10;&#10;描述已自动生成">
            <a:extLst>
              <a:ext uri="{FF2B5EF4-FFF2-40B4-BE49-F238E27FC236}">
                <a16:creationId xmlns:a16="http://schemas.microsoft.com/office/drawing/2014/main" id="{0FDBCA77-AA84-202C-E925-305DF873A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90600"/>
            <a:ext cx="7290165" cy="5457824"/>
          </a:xfrm>
          <a:prstGeom prst="rect">
            <a:avLst/>
          </a:prstGeom>
        </p:spPr>
      </p:pic>
      <p:sp>
        <p:nvSpPr>
          <p:cNvPr id="6" name="矩形 5">
            <a:extLst>
              <a:ext uri="{FF2B5EF4-FFF2-40B4-BE49-F238E27FC236}">
                <a16:creationId xmlns:a16="http://schemas.microsoft.com/office/drawing/2014/main" id="{3264DFF1-DF35-9C72-8E4E-986CDD3B4AD9}"/>
              </a:ext>
            </a:extLst>
          </p:cNvPr>
          <p:cNvSpPr/>
          <p:nvPr/>
        </p:nvSpPr>
        <p:spPr>
          <a:xfrm>
            <a:off x="3886200" y="6019800"/>
            <a:ext cx="4038600" cy="396000"/>
          </a:xfrm>
          <a:prstGeom prst="rect">
            <a:avLst/>
          </a:prstGeom>
          <a:noFill/>
          <a:ln w="28575">
            <a:solidFill>
              <a:srgbClr val="C00000"/>
            </a:solidFill>
          </a:ln>
        </p:spPr>
        <p:txBody>
          <a:bodyPr wrap="none" rtlCol="0" anchor="ctr">
            <a:spAutoFit/>
          </a:bodyPr>
          <a:lstStyle/>
          <a:p>
            <a:pPr algn="ctr"/>
            <a:endParaRPr lang="en-US" sz="2400" dirty="0"/>
          </a:p>
        </p:txBody>
      </p:sp>
      <p:cxnSp>
        <p:nvCxnSpPr>
          <p:cNvPr id="3" name="连接符: 曲线 2">
            <a:extLst>
              <a:ext uri="{FF2B5EF4-FFF2-40B4-BE49-F238E27FC236}">
                <a16:creationId xmlns:a16="http://schemas.microsoft.com/office/drawing/2014/main" id="{F9F33A4D-B6D2-4238-B107-B183CCE37FA9}"/>
              </a:ext>
            </a:extLst>
          </p:cNvPr>
          <p:cNvCxnSpPr>
            <a:cxnSpLocks/>
          </p:cNvCxnSpPr>
          <p:nvPr/>
        </p:nvCxnSpPr>
        <p:spPr>
          <a:xfrm rot="5400000">
            <a:off x="3600450" y="590550"/>
            <a:ext cx="3238500" cy="4953000"/>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3A34800-75D3-465D-8650-8952C5F30D82}"/>
              </a:ext>
            </a:extLst>
          </p:cNvPr>
          <p:cNvSpPr/>
          <p:nvPr/>
        </p:nvSpPr>
        <p:spPr>
          <a:xfrm>
            <a:off x="7086600" y="1143000"/>
            <a:ext cx="914400" cy="838200"/>
          </a:xfrm>
          <a:prstGeom prst="rect">
            <a:avLst/>
          </a:prstGeom>
        </p:spPr>
        <p:txBody>
          <a:bodyPr wrap="none" rtlCol="0" anchor="ctr">
            <a:spAutoFit/>
          </a:bodyPr>
          <a:lstStyle/>
          <a:p>
            <a:pPr algn="ctr"/>
            <a:endParaRPr lang="en-US" sz="2400" dirty="0"/>
          </a:p>
        </p:txBody>
      </p:sp>
    </p:spTree>
    <p:extLst>
      <p:ext uri="{BB962C8B-B14F-4D97-AF65-F5344CB8AC3E}">
        <p14:creationId xmlns:p14="http://schemas.microsoft.com/office/powerpoint/2010/main" val="363473523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950655"/>
            <a:ext cx="11201400" cy="2185214"/>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400" dirty="0" err="1">
                <a:solidFill>
                  <a:srgbClr val="000000"/>
                </a:solidFill>
                <a:sym typeface="+mn-ea"/>
              </a:rPr>
              <a:t>LeNet</a:t>
            </a:r>
            <a:r>
              <a:rPr lang="zh-CN" altLang="en-US" sz="2400" dirty="0">
                <a:solidFill>
                  <a:srgbClr val="000000"/>
                </a:solidFill>
                <a:sym typeface="+mn-ea"/>
              </a:rPr>
              <a:t>是一系列网络的合称，包括</a:t>
            </a:r>
            <a:r>
              <a:rPr lang="en-US" altLang="zh-CN" sz="2400" dirty="0">
                <a:solidFill>
                  <a:srgbClr val="000000"/>
                </a:solidFill>
                <a:sym typeface="+mn-ea"/>
              </a:rPr>
              <a:t>LeNet-1</a:t>
            </a:r>
            <a:r>
              <a:rPr lang="zh-CN" altLang="en-US" sz="2400" dirty="0">
                <a:solidFill>
                  <a:srgbClr val="000000"/>
                </a:solidFill>
                <a:sym typeface="+mn-ea"/>
              </a:rPr>
              <a:t>、</a:t>
            </a:r>
            <a:r>
              <a:rPr lang="en-US" altLang="zh-CN" sz="2400" dirty="0">
                <a:solidFill>
                  <a:srgbClr val="000000"/>
                </a:solidFill>
                <a:sym typeface="+mn-ea"/>
              </a:rPr>
              <a:t>LeNet-5</a:t>
            </a:r>
            <a:r>
              <a:rPr lang="zh-CN" altLang="en-US" sz="2400" dirty="0">
                <a:solidFill>
                  <a:srgbClr val="000000"/>
                </a:solidFill>
                <a:sym typeface="+mn-ea"/>
              </a:rPr>
              <a:t>等。</a:t>
            </a:r>
            <a:endParaRPr lang="en-US" altLang="zh-CN" sz="2400" dirty="0">
              <a:solidFill>
                <a:srgbClr val="000000"/>
              </a:solidFill>
              <a:sym typeface="+mn-ea"/>
            </a:endParaRPr>
          </a:p>
          <a:p>
            <a:pPr marL="285750" indent="-285750">
              <a:spcAft>
                <a:spcPts val="2400"/>
              </a:spcAft>
              <a:buFont typeface="Arial" panose="020B0604020202020204" pitchFamily="34" charset="0"/>
              <a:buChar char="•"/>
            </a:pPr>
            <a:r>
              <a:rPr lang="zh-CN" altLang="en-US" sz="2400" dirty="0">
                <a:solidFill>
                  <a:srgbClr val="000000"/>
                </a:solidFill>
                <a:sym typeface="+mn-ea"/>
              </a:rPr>
              <a:t>由</a:t>
            </a:r>
            <a:r>
              <a:rPr lang="en-US" altLang="zh-CN" sz="2400" dirty="0">
                <a:solidFill>
                  <a:srgbClr val="000000"/>
                </a:solidFill>
                <a:sym typeface="+mn-ea"/>
              </a:rPr>
              <a:t>Yann </a:t>
            </a:r>
            <a:r>
              <a:rPr lang="en-US" altLang="zh-CN" sz="2400" dirty="0" err="1">
                <a:solidFill>
                  <a:srgbClr val="000000"/>
                </a:solidFill>
                <a:sym typeface="+mn-ea"/>
              </a:rPr>
              <a:t>LeCun</a:t>
            </a:r>
            <a:r>
              <a:rPr lang="zh-CN" altLang="en-US" sz="2400" dirty="0">
                <a:solidFill>
                  <a:srgbClr val="000000"/>
                </a:solidFill>
                <a:sym typeface="+mn-ea"/>
              </a:rPr>
              <a:t>等人提出，是卷积神经网络的</a:t>
            </a:r>
            <a:r>
              <a:rPr lang="en-US" altLang="zh-CN" sz="2400" dirty="0">
                <a:solidFill>
                  <a:srgbClr val="000000"/>
                </a:solidFill>
                <a:sym typeface="+mn-ea"/>
              </a:rPr>
              <a:t>HelloWorld</a:t>
            </a:r>
            <a:r>
              <a:rPr lang="zh-CN" altLang="en-US" sz="2400" dirty="0">
                <a:solidFill>
                  <a:srgbClr val="000000"/>
                </a:solidFill>
                <a:sym typeface="+mn-ea"/>
              </a:rPr>
              <a:t>。</a:t>
            </a:r>
            <a:endParaRPr lang="en-US" altLang="zh-CN" sz="2400" dirty="0">
              <a:solidFill>
                <a:srgbClr val="000000"/>
              </a:solidFill>
              <a:sym typeface="+mn-ea"/>
            </a:endParaRPr>
          </a:p>
          <a:p>
            <a:pPr marL="285750" indent="-285750">
              <a:spcAft>
                <a:spcPts val="2400"/>
              </a:spcAft>
              <a:buFont typeface="Arial" panose="020B0604020202020204" pitchFamily="34" charset="0"/>
              <a:buChar char="•"/>
            </a:pPr>
            <a:r>
              <a:rPr lang="zh-CN" altLang="en-US" sz="2400" dirty="0">
                <a:solidFill>
                  <a:srgbClr val="000000"/>
                </a:solidFill>
              </a:rPr>
              <a:t>基于 </a:t>
            </a:r>
            <a:r>
              <a:rPr lang="en-US" altLang="zh-CN" sz="2400" dirty="0">
                <a:solidFill>
                  <a:srgbClr val="000000"/>
                </a:solidFill>
              </a:rPr>
              <a:t>LeNet-5 </a:t>
            </a:r>
            <a:r>
              <a:rPr lang="zh-CN" altLang="en-US" sz="2400" dirty="0">
                <a:solidFill>
                  <a:srgbClr val="000000"/>
                </a:solidFill>
              </a:rPr>
              <a:t>（共</a:t>
            </a:r>
            <a:r>
              <a:rPr lang="en-US" altLang="zh-CN" sz="2400" dirty="0">
                <a:solidFill>
                  <a:srgbClr val="000000"/>
                </a:solidFill>
              </a:rPr>
              <a:t>7</a:t>
            </a:r>
            <a:r>
              <a:rPr lang="zh-CN" altLang="en-US" sz="2400" dirty="0">
                <a:solidFill>
                  <a:srgbClr val="000000"/>
                </a:solidFill>
              </a:rPr>
              <a:t>层）的手写数字识别系统在 </a:t>
            </a:r>
            <a:r>
              <a:rPr lang="en-US" altLang="zh-CN" sz="2400" dirty="0">
                <a:solidFill>
                  <a:srgbClr val="000000"/>
                </a:solidFill>
              </a:rPr>
              <a:t>90 </a:t>
            </a:r>
            <a:r>
              <a:rPr lang="zh-CN" altLang="en-US" sz="2400" dirty="0">
                <a:solidFill>
                  <a:srgbClr val="000000"/>
                </a:solidFill>
              </a:rPr>
              <a:t>年代被美国很多银行使用，用来识别支票上面的手写数字。</a:t>
            </a: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LeNet</a:t>
            </a:r>
            <a:endParaRPr lang="zh-CN" altLang="en-US" dirty="0"/>
          </a:p>
        </p:txBody>
      </p:sp>
      <p:pic>
        <p:nvPicPr>
          <p:cNvPr id="5" name="图片 4" descr="屏幕剪辑">
            <a:extLst>
              <a:ext uri="{FF2B5EF4-FFF2-40B4-BE49-F238E27FC236}">
                <a16:creationId xmlns:a16="http://schemas.microsoft.com/office/drawing/2014/main" id="{D6081379-B1F1-0647-0E2A-DA8EEB129449}"/>
              </a:ext>
            </a:extLst>
          </p:cNvPr>
          <p:cNvPicPr>
            <a:picLocks noChangeAspect="1"/>
          </p:cNvPicPr>
          <p:nvPr/>
        </p:nvPicPr>
        <p:blipFill>
          <a:blip r:embed="rId3"/>
          <a:stretch>
            <a:fillRect/>
          </a:stretch>
        </p:blipFill>
        <p:spPr>
          <a:xfrm>
            <a:off x="1981200" y="3322741"/>
            <a:ext cx="8001000" cy="2392259"/>
          </a:xfrm>
          <a:prstGeom prst="rect">
            <a:avLst/>
          </a:prstGeom>
        </p:spPr>
      </p:pic>
      <p:sp>
        <p:nvSpPr>
          <p:cNvPr id="6" name="文本框 5">
            <a:extLst>
              <a:ext uri="{FF2B5EF4-FFF2-40B4-BE49-F238E27FC236}">
                <a16:creationId xmlns:a16="http://schemas.microsoft.com/office/drawing/2014/main" id="{F78E438E-0F13-8B8B-E2CF-2A93C9CFE255}"/>
              </a:ext>
            </a:extLst>
          </p:cNvPr>
          <p:cNvSpPr txBox="1"/>
          <p:nvPr/>
        </p:nvSpPr>
        <p:spPr>
          <a:xfrm>
            <a:off x="609600" y="5867400"/>
            <a:ext cx="10972800" cy="646331"/>
          </a:xfrm>
          <a:prstGeom prst="rect">
            <a:avLst/>
          </a:prstGeom>
          <a:noFill/>
        </p:spPr>
        <p:txBody>
          <a:bodyPr wrap="square" rtlCol="0">
            <a:spAutoFit/>
          </a:bodyPr>
          <a:lstStyle/>
          <a:p>
            <a:pPr>
              <a:spcAft>
                <a:spcPts val="2400"/>
              </a:spcAft>
            </a:pPr>
            <a:r>
              <a:rPr lang="zh-CN" altLang="en-US" dirty="0">
                <a:solidFill>
                  <a:srgbClr val="000000"/>
                </a:solidFill>
                <a:sym typeface="+mn-ea"/>
              </a:rPr>
              <a:t>LeCun Y, Bottou L, Bengio Y, et al. Gradient-based learning applied to document recognition[J]. Proceedings of the IEEE, 1998, 86(11): 2278-2324.</a:t>
            </a:r>
            <a:endParaRPr lang="zh-CN" altLang="en-US" dirty="0">
              <a:solidFill>
                <a:srgbClr val="000000"/>
              </a:solidFill>
            </a:endParaRPr>
          </a:p>
        </p:txBody>
      </p:sp>
    </p:spTree>
    <p:extLst>
      <p:ext uri="{BB962C8B-B14F-4D97-AF65-F5344CB8AC3E}">
        <p14:creationId xmlns:p14="http://schemas.microsoft.com/office/powerpoint/2010/main" val="130676487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4343400"/>
            <a:ext cx="3581400" cy="461665"/>
          </a:xfrm>
          <a:prstGeom prst="rect">
            <a:avLst/>
          </a:prstGeom>
          <a:noFill/>
        </p:spPr>
        <p:txBody>
          <a:bodyPr wrap="square" rtlCol="0">
            <a:spAutoFit/>
          </a:bodyPr>
          <a:lstStyle/>
          <a:p>
            <a:pPr>
              <a:spcAft>
                <a:spcPts val="2400"/>
              </a:spcAft>
            </a:pPr>
            <a:r>
              <a:rPr lang="en-US" altLang="zh-CN" sz="2400" dirty="0">
                <a:solidFill>
                  <a:srgbClr val="000000"/>
                </a:solidFill>
              </a:rPr>
              <a:t>1. </a:t>
            </a:r>
            <a:r>
              <a:rPr lang="zh-CN" altLang="en-US" sz="2400" dirty="0">
                <a:solidFill>
                  <a:srgbClr val="000000"/>
                </a:solidFill>
              </a:rPr>
              <a:t>输入层</a:t>
            </a: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LeNet-5</a:t>
            </a:r>
            <a:endParaRPr lang="zh-CN" altLang="en-US" dirty="0"/>
          </a:p>
        </p:txBody>
      </p:sp>
      <p:pic>
        <p:nvPicPr>
          <p:cNvPr id="6" name="图片 5" descr="图示&#10;&#10;描述已自动生成">
            <a:extLst>
              <a:ext uri="{FF2B5EF4-FFF2-40B4-BE49-F238E27FC236}">
                <a16:creationId xmlns:a16="http://schemas.microsoft.com/office/drawing/2014/main" id="{822C4C4B-D675-BD9F-94C9-599DF94B0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19200"/>
            <a:ext cx="9949430" cy="2743200"/>
          </a:xfrm>
          <a:prstGeom prst="rect">
            <a:avLst/>
          </a:prstGeom>
        </p:spPr>
      </p:pic>
      <p:sp>
        <p:nvSpPr>
          <p:cNvPr id="7" name="文本框 6">
            <a:extLst>
              <a:ext uri="{FF2B5EF4-FFF2-40B4-BE49-F238E27FC236}">
                <a16:creationId xmlns:a16="http://schemas.microsoft.com/office/drawing/2014/main" id="{3C5DF504-33DD-1F8D-22D6-E6593067D762}"/>
              </a:ext>
            </a:extLst>
          </p:cNvPr>
          <p:cNvSpPr txBox="1"/>
          <p:nvPr/>
        </p:nvSpPr>
        <p:spPr>
          <a:xfrm>
            <a:off x="609600" y="4953000"/>
            <a:ext cx="11277600" cy="1138773"/>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zh-CN" altLang="en-US" sz="2400" dirty="0">
                <a:solidFill>
                  <a:srgbClr val="000000"/>
                </a:solidFill>
              </a:rPr>
              <a:t>输入图像的尺寸统一归一化为</a:t>
            </a:r>
            <a:r>
              <a:rPr lang="en-US" altLang="zh-CN" sz="2400" dirty="0">
                <a:solidFill>
                  <a:srgbClr val="000000"/>
                </a:solidFill>
              </a:rPr>
              <a:t>32</a:t>
            </a:r>
            <a:r>
              <a:rPr lang="zh-CN" altLang="en-US" sz="2400" dirty="0">
                <a:solidFill>
                  <a:srgbClr val="000000"/>
                </a:solidFill>
              </a:rPr>
              <a:t>*</a:t>
            </a:r>
            <a:r>
              <a:rPr lang="en-US" altLang="zh-CN" sz="2400" dirty="0">
                <a:solidFill>
                  <a:srgbClr val="000000"/>
                </a:solidFill>
              </a:rPr>
              <a:t>32</a:t>
            </a:r>
            <a:r>
              <a:rPr lang="zh-CN" altLang="en-US" sz="2400" dirty="0">
                <a:solidFill>
                  <a:srgbClr val="000000"/>
                </a:solidFill>
              </a:rPr>
              <a:t>；</a:t>
            </a:r>
            <a:endParaRPr lang="en-US" altLang="zh-CN" sz="2400" dirty="0">
              <a:solidFill>
                <a:srgbClr val="000000"/>
              </a:solidFill>
            </a:endParaRPr>
          </a:p>
          <a:p>
            <a:pPr marL="342900" indent="-342900">
              <a:spcAft>
                <a:spcPts val="2400"/>
              </a:spcAft>
              <a:buFont typeface="Arial" panose="020B0604020202020204" pitchFamily="34" charset="0"/>
              <a:buChar char="•"/>
            </a:pPr>
            <a:r>
              <a:rPr lang="zh-CN" altLang="en-US" sz="2400" dirty="0">
                <a:solidFill>
                  <a:srgbClr val="000000"/>
                </a:solidFill>
              </a:rPr>
              <a:t>本层不算</a:t>
            </a:r>
            <a:r>
              <a:rPr lang="en-US" altLang="zh-CN" sz="2400" dirty="0">
                <a:solidFill>
                  <a:srgbClr val="000000"/>
                </a:solidFill>
              </a:rPr>
              <a:t>LeNet-5</a:t>
            </a:r>
            <a:r>
              <a:rPr lang="zh-CN" altLang="en-US" sz="2400" dirty="0">
                <a:solidFill>
                  <a:srgbClr val="000000"/>
                </a:solidFill>
              </a:rPr>
              <a:t>的网络结构，传统上，不将输入层视为网络层次结构之一。</a:t>
            </a:r>
          </a:p>
        </p:txBody>
      </p:sp>
    </p:spTree>
    <p:extLst>
      <p:ext uri="{BB962C8B-B14F-4D97-AF65-F5344CB8AC3E}">
        <p14:creationId xmlns:p14="http://schemas.microsoft.com/office/powerpoint/2010/main" val="155361591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4343400"/>
            <a:ext cx="3581400" cy="461665"/>
          </a:xfrm>
          <a:prstGeom prst="rect">
            <a:avLst/>
          </a:prstGeom>
          <a:noFill/>
        </p:spPr>
        <p:txBody>
          <a:bodyPr wrap="square" rtlCol="0">
            <a:spAutoFit/>
          </a:bodyPr>
          <a:lstStyle/>
          <a:p>
            <a:pPr>
              <a:spcAft>
                <a:spcPts val="2400"/>
              </a:spcAft>
            </a:pPr>
            <a:r>
              <a:rPr lang="en-US" altLang="zh-CN" sz="2400" dirty="0">
                <a:solidFill>
                  <a:srgbClr val="000000"/>
                </a:solidFill>
              </a:rPr>
              <a:t>2. </a:t>
            </a:r>
            <a:r>
              <a:rPr lang="zh-CN" altLang="en-US" sz="2400" dirty="0">
                <a:solidFill>
                  <a:srgbClr val="000000"/>
                </a:solidFill>
              </a:rPr>
              <a:t>卷积层</a:t>
            </a:r>
            <a:r>
              <a:rPr lang="en-US" altLang="zh-CN" sz="2400" dirty="0">
                <a:solidFill>
                  <a:srgbClr val="000000"/>
                </a:solidFill>
              </a:rPr>
              <a:t>C1</a:t>
            </a:r>
            <a:endParaRPr lang="zh-CN" altLang="en-US" sz="2400" dirty="0">
              <a:solidFill>
                <a:srgbClr val="000000"/>
              </a:solidFill>
            </a:endParaRP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LeNet-5</a:t>
            </a:r>
            <a:endParaRPr lang="zh-CN" altLang="en-US" dirty="0"/>
          </a:p>
        </p:txBody>
      </p:sp>
      <p:pic>
        <p:nvPicPr>
          <p:cNvPr id="6" name="图片 5" descr="图示&#10;&#10;描述已自动生成">
            <a:extLst>
              <a:ext uri="{FF2B5EF4-FFF2-40B4-BE49-F238E27FC236}">
                <a16:creationId xmlns:a16="http://schemas.microsoft.com/office/drawing/2014/main" id="{822C4C4B-D675-BD9F-94C9-599DF94B0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19200"/>
            <a:ext cx="9949430" cy="2743200"/>
          </a:xfrm>
          <a:prstGeom prst="rect">
            <a:avLst/>
          </a:prstGeom>
        </p:spPr>
      </p:pic>
      <p:sp>
        <p:nvSpPr>
          <p:cNvPr id="7" name="文本框 6">
            <a:extLst>
              <a:ext uri="{FF2B5EF4-FFF2-40B4-BE49-F238E27FC236}">
                <a16:creationId xmlns:a16="http://schemas.microsoft.com/office/drawing/2014/main" id="{3C5DF504-33DD-1F8D-22D6-E6593067D762}"/>
              </a:ext>
            </a:extLst>
          </p:cNvPr>
          <p:cNvSpPr txBox="1"/>
          <p:nvPr/>
        </p:nvSpPr>
        <p:spPr>
          <a:xfrm>
            <a:off x="609600" y="4953000"/>
            <a:ext cx="11277600" cy="1138773"/>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zh-CN" altLang="en-US" sz="2400" dirty="0">
                <a:solidFill>
                  <a:srgbClr val="000000"/>
                </a:solidFill>
              </a:rPr>
              <a:t>输入图像：</a:t>
            </a:r>
            <a:r>
              <a:rPr lang="en-US" altLang="zh-CN" sz="2400" dirty="0">
                <a:solidFill>
                  <a:srgbClr val="000000"/>
                </a:solidFill>
              </a:rPr>
              <a:t>32</a:t>
            </a:r>
            <a:r>
              <a:rPr lang="zh-CN" altLang="en-US" sz="2400" dirty="0">
                <a:solidFill>
                  <a:srgbClr val="000000"/>
                </a:solidFill>
              </a:rPr>
              <a:t>*</a:t>
            </a:r>
            <a:r>
              <a:rPr lang="en-US" altLang="zh-CN" sz="2400" dirty="0">
                <a:solidFill>
                  <a:srgbClr val="000000"/>
                </a:solidFill>
              </a:rPr>
              <a:t>32</a:t>
            </a:r>
            <a:r>
              <a:rPr lang="zh-CN" altLang="en-US" sz="2400" dirty="0">
                <a:solidFill>
                  <a:srgbClr val="000000"/>
                </a:solidFill>
              </a:rPr>
              <a:t>；卷积核大小：</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5</a:t>
            </a:r>
            <a:r>
              <a:rPr lang="zh-CN" altLang="en-US" sz="2400" dirty="0">
                <a:solidFill>
                  <a:srgbClr val="000000"/>
                </a:solidFill>
              </a:rPr>
              <a:t>；步长：</a:t>
            </a:r>
            <a:r>
              <a:rPr lang="en-US" altLang="zh-CN" sz="2400" dirty="0">
                <a:solidFill>
                  <a:srgbClr val="000000"/>
                </a:solidFill>
              </a:rPr>
              <a:t>1</a:t>
            </a:r>
            <a:r>
              <a:rPr lang="zh-CN" altLang="en-US" sz="2400" dirty="0">
                <a:solidFill>
                  <a:srgbClr val="000000"/>
                </a:solidFill>
              </a:rPr>
              <a:t>；填充：</a:t>
            </a:r>
            <a:r>
              <a:rPr lang="en-US" altLang="zh-CN" sz="2400" dirty="0">
                <a:solidFill>
                  <a:srgbClr val="000000"/>
                </a:solidFill>
              </a:rPr>
              <a:t>0</a:t>
            </a:r>
            <a:r>
              <a:rPr lang="zh-CN" altLang="en-US" sz="2400" dirty="0">
                <a:solidFill>
                  <a:srgbClr val="000000"/>
                </a:solidFill>
              </a:rPr>
              <a:t>；卷积核个数：</a:t>
            </a:r>
            <a:r>
              <a:rPr lang="en-US" altLang="zh-CN" sz="2400" dirty="0">
                <a:solidFill>
                  <a:srgbClr val="000000"/>
                </a:solidFill>
              </a:rPr>
              <a:t>6</a:t>
            </a:r>
          </a:p>
          <a:p>
            <a:pPr marL="342900" indent="-342900">
              <a:spcAft>
                <a:spcPts val="2400"/>
              </a:spcAft>
              <a:buFont typeface="Arial" panose="020B0604020202020204" pitchFamily="34" charset="0"/>
              <a:buChar char="•"/>
            </a:pPr>
            <a:r>
              <a:rPr lang="zh-CN" altLang="en-US" sz="2400" dirty="0">
                <a:solidFill>
                  <a:srgbClr val="000000"/>
                </a:solidFill>
              </a:rPr>
              <a:t>输出特征图：</a:t>
            </a:r>
            <a:r>
              <a:rPr lang="en-US" altLang="zh-CN" sz="2400" dirty="0">
                <a:solidFill>
                  <a:srgbClr val="000000"/>
                </a:solidFill>
              </a:rPr>
              <a:t>28</a:t>
            </a:r>
            <a:r>
              <a:rPr lang="zh-CN" altLang="en-US" sz="2400" dirty="0">
                <a:solidFill>
                  <a:srgbClr val="000000"/>
                </a:solidFill>
              </a:rPr>
              <a:t>*</a:t>
            </a:r>
            <a:r>
              <a:rPr lang="en-US" altLang="zh-CN" sz="2400" dirty="0">
                <a:solidFill>
                  <a:srgbClr val="000000"/>
                </a:solidFill>
              </a:rPr>
              <a:t>28</a:t>
            </a:r>
            <a:r>
              <a:rPr lang="zh-CN" altLang="en-US" sz="2400" dirty="0">
                <a:solidFill>
                  <a:srgbClr val="000000"/>
                </a:solidFill>
              </a:rPr>
              <a:t>*</a:t>
            </a:r>
            <a:r>
              <a:rPr lang="en-US" altLang="zh-CN" sz="2400" dirty="0">
                <a:solidFill>
                  <a:srgbClr val="000000"/>
                </a:solidFill>
              </a:rPr>
              <a:t>6</a:t>
            </a:r>
            <a:endParaRPr lang="zh-CN" altLang="en-US" sz="2400" dirty="0">
              <a:solidFill>
                <a:srgbClr val="000000"/>
              </a:solidFill>
            </a:endParaRPr>
          </a:p>
        </p:txBody>
      </p:sp>
    </p:spTree>
    <p:extLst>
      <p:ext uri="{BB962C8B-B14F-4D97-AF65-F5344CB8AC3E}">
        <p14:creationId xmlns:p14="http://schemas.microsoft.com/office/powerpoint/2010/main" val="193982053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4343400"/>
            <a:ext cx="3581400" cy="461665"/>
          </a:xfrm>
          <a:prstGeom prst="rect">
            <a:avLst/>
          </a:prstGeom>
          <a:noFill/>
        </p:spPr>
        <p:txBody>
          <a:bodyPr wrap="square" rtlCol="0">
            <a:spAutoFit/>
          </a:bodyPr>
          <a:lstStyle/>
          <a:p>
            <a:pPr>
              <a:spcAft>
                <a:spcPts val="2400"/>
              </a:spcAft>
            </a:pPr>
            <a:r>
              <a:rPr lang="en-US" altLang="zh-CN" sz="2400" dirty="0">
                <a:solidFill>
                  <a:srgbClr val="000000"/>
                </a:solidFill>
              </a:rPr>
              <a:t>3. </a:t>
            </a:r>
            <a:r>
              <a:rPr lang="zh-CN" altLang="en-US" sz="2400" dirty="0">
                <a:solidFill>
                  <a:srgbClr val="000000"/>
                </a:solidFill>
              </a:rPr>
              <a:t>池化层</a:t>
            </a:r>
            <a:r>
              <a:rPr lang="en-US" altLang="zh-CN" sz="2400" dirty="0">
                <a:solidFill>
                  <a:srgbClr val="000000"/>
                </a:solidFill>
              </a:rPr>
              <a:t>S2</a:t>
            </a:r>
            <a:endParaRPr lang="zh-CN" altLang="en-US" sz="2400" dirty="0">
              <a:solidFill>
                <a:srgbClr val="000000"/>
              </a:solidFill>
            </a:endParaRP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LeNet-5</a:t>
            </a:r>
            <a:endParaRPr lang="zh-CN" altLang="en-US" dirty="0"/>
          </a:p>
        </p:txBody>
      </p:sp>
      <p:pic>
        <p:nvPicPr>
          <p:cNvPr id="6" name="图片 5" descr="图示&#10;&#10;描述已自动生成">
            <a:extLst>
              <a:ext uri="{FF2B5EF4-FFF2-40B4-BE49-F238E27FC236}">
                <a16:creationId xmlns:a16="http://schemas.microsoft.com/office/drawing/2014/main" id="{822C4C4B-D675-BD9F-94C9-599DF94B0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19200"/>
            <a:ext cx="9949430" cy="2743200"/>
          </a:xfrm>
          <a:prstGeom prst="rect">
            <a:avLst/>
          </a:prstGeom>
        </p:spPr>
      </p:pic>
      <p:sp>
        <p:nvSpPr>
          <p:cNvPr id="7" name="文本框 6">
            <a:extLst>
              <a:ext uri="{FF2B5EF4-FFF2-40B4-BE49-F238E27FC236}">
                <a16:creationId xmlns:a16="http://schemas.microsoft.com/office/drawing/2014/main" id="{3C5DF504-33DD-1F8D-22D6-E6593067D762}"/>
              </a:ext>
            </a:extLst>
          </p:cNvPr>
          <p:cNvSpPr txBox="1"/>
          <p:nvPr/>
        </p:nvSpPr>
        <p:spPr>
          <a:xfrm>
            <a:off x="609600" y="4953000"/>
            <a:ext cx="11277600" cy="1138773"/>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zh-CN" altLang="en-US" sz="2400" dirty="0">
                <a:solidFill>
                  <a:srgbClr val="000000"/>
                </a:solidFill>
              </a:rPr>
              <a:t>输入特征图：</a:t>
            </a:r>
            <a:r>
              <a:rPr lang="en-US" altLang="zh-CN" sz="2400" dirty="0">
                <a:solidFill>
                  <a:srgbClr val="000000"/>
                </a:solidFill>
              </a:rPr>
              <a:t>28</a:t>
            </a:r>
            <a:r>
              <a:rPr lang="zh-CN" altLang="en-US" sz="2400" dirty="0">
                <a:solidFill>
                  <a:srgbClr val="000000"/>
                </a:solidFill>
              </a:rPr>
              <a:t>*</a:t>
            </a:r>
            <a:r>
              <a:rPr lang="en-US" altLang="zh-CN" sz="2400" dirty="0">
                <a:solidFill>
                  <a:srgbClr val="000000"/>
                </a:solidFill>
              </a:rPr>
              <a:t>28</a:t>
            </a:r>
            <a:r>
              <a:rPr lang="zh-CN" altLang="en-US" sz="2400" dirty="0">
                <a:solidFill>
                  <a:srgbClr val="000000"/>
                </a:solidFill>
              </a:rPr>
              <a:t>*</a:t>
            </a:r>
            <a:r>
              <a:rPr lang="en-US" altLang="zh-CN" sz="2400" dirty="0">
                <a:solidFill>
                  <a:srgbClr val="000000"/>
                </a:solidFill>
              </a:rPr>
              <a:t>6</a:t>
            </a:r>
            <a:r>
              <a:rPr lang="zh-CN" altLang="en-US" sz="2400" dirty="0">
                <a:solidFill>
                  <a:srgbClr val="000000"/>
                </a:solidFill>
              </a:rPr>
              <a:t>；卷积核大小：</a:t>
            </a:r>
            <a:r>
              <a:rPr lang="en-US" altLang="zh-CN" sz="2400" dirty="0">
                <a:solidFill>
                  <a:srgbClr val="000000"/>
                </a:solidFill>
              </a:rPr>
              <a:t>2</a:t>
            </a:r>
            <a:r>
              <a:rPr lang="zh-CN" altLang="en-US" sz="2400" dirty="0">
                <a:solidFill>
                  <a:srgbClr val="000000"/>
                </a:solidFill>
              </a:rPr>
              <a:t>*</a:t>
            </a:r>
            <a:r>
              <a:rPr lang="en-US" altLang="zh-CN" sz="2400" dirty="0">
                <a:solidFill>
                  <a:srgbClr val="000000"/>
                </a:solidFill>
              </a:rPr>
              <a:t>2</a:t>
            </a:r>
            <a:r>
              <a:rPr lang="zh-CN" altLang="en-US" sz="2400" dirty="0">
                <a:solidFill>
                  <a:srgbClr val="000000"/>
                </a:solidFill>
              </a:rPr>
              <a:t>；步长：</a:t>
            </a:r>
            <a:r>
              <a:rPr lang="en-US" altLang="zh-CN" sz="2400" dirty="0">
                <a:solidFill>
                  <a:srgbClr val="000000"/>
                </a:solidFill>
              </a:rPr>
              <a:t>2</a:t>
            </a:r>
            <a:r>
              <a:rPr lang="zh-CN" altLang="en-US" sz="2400" dirty="0">
                <a:solidFill>
                  <a:srgbClr val="000000"/>
                </a:solidFill>
              </a:rPr>
              <a:t>；填充：</a:t>
            </a:r>
            <a:r>
              <a:rPr lang="en-US" altLang="zh-CN" sz="2400" dirty="0">
                <a:solidFill>
                  <a:srgbClr val="000000"/>
                </a:solidFill>
              </a:rPr>
              <a:t>0</a:t>
            </a:r>
          </a:p>
          <a:p>
            <a:pPr marL="342900" indent="-342900">
              <a:spcAft>
                <a:spcPts val="2400"/>
              </a:spcAft>
              <a:buFont typeface="Arial" panose="020B0604020202020204" pitchFamily="34" charset="0"/>
              <a:buChar char="•"/>
            </a:pPr>
            <a:r>
              <a:rPr lang="zh-CN" altLang="en-US" sz="2400" dirty="0">
                <a:solidFill>
                  <a:srgbClr val="000000"/>
                </a:solidFill>
              </a:rPr>
              <a:t>输出特征图：</a:t>
            </a:r>
            <a:r>
              <a:rPr lang="en-US" altLang="zh-CN" sz="2400" dirty="0">
                <a:solidFill>
                  <a:srgbClr val="000000"/>
                </a:solidFill>
              </a:rPr>
              <a:t>14</a:t>
            </a:r>
            <a:r>
              <a:rPr lang="zh-CN" altLang="en-US" sz="2400" dirty="0">
                <a:solidFill>
                  <a:srgbClr val="000000"/>
                </a:solidFill>
              </a:rPr>
              <a:t>*</a:t>
            </a:r>
            <a:r>
              <a:rPr lang="en-US" altLang="zh-CN" sz="2400" dirty="0">
                <a:solidFill>
                  <a:srgbClr val="000000"/>
                </a:solidFill>
              </a:rPr>
              <a:t>14</a:t>
            </a:r>
            <a:r>
              <a:rPr lang="zh-CN" altLang="en-US" sz="2400" dirty="0">
                <a:solidFill>
                  <a:srgbClr val="000000"/>
                </a:solidFill>
              </a:rPr>
              <a:t>*</a:t>
            </a:r>
            <a:r>
              <a:rPr lang="en-US" altLang="zh-CN" sz="2400" dirty="0">
                <a:solidFill>
                  <a:srgbClr val="000000"/>
                </a:solidFill>
              </a:rPr>
              <a:t>6</a:t>
            </a:r>
            <a:endParaRPr lang="zh-CN" altLang="en-US" sz="2400" dirty="0">
              <a:solidFill>
                <a:srgbClr val="000000"/>
              </a:solidFill>
            </a:endParaRPr>
          </a:p>
        </p:txBody>
      </p:sp>
    </p:spTree>
    <p:extLst>
      <p:ext uri="{BB962C8B-B14F-4D97-AF65-F5344CB8AC3E}">
        <p14:creationId xmlns:p14="http://schemas.microsoft.com/office/powerpoint/2010/main" val="310984020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4343400"/>
            <a:ext cx="3581400" cy="461665"/>
          </a:xfrm>
          <a:prstGeom prst="rect">
            <a:avLst/>
          </a:prstGeom>
          <a:noFill/>
        </p:spPr>
        <p:txBody>
          <a:bodyPr wrap="square" rtlCol="0">
            <a:spAutoFit/>
          </a:bodyPr>
          <a:lstStyle/>
          <a:p>
            <a:pPr>
              <a:spcAft>
                <a:spcPts val="2400"/>
              </a:spcAft>
            </a:pPr>
            <a:r>
              <a:rPr lang="en-US" altLang="zh-CN" sz="2400" dirty="0">
                <a:solidFill>
                  <a:srgbClr val="000000"/>
                </a:solidFill>
              </a:rPr>
              <a:t>4. </a:t>
            </a:r>
            <a:r>
              <a:rPr lang="zh-CN" altLang="en-US" sz="2400" dirty="0">
                <a:solidFill>
                  <a:srgbClr val="000000"/>
                </a:solidFill>
              </a:rPr>
              <a:t>卷积层</a:t>
            </a:r>
            <a:r>
              <a:rPr lang="en-US" altLang="zh-CN" sz="2400" dirty="0">
                <a:solidFill>
                  <a:srgbClr val="000000"/>
                </a:solidFill>
              </a:rPr>
              <a:t>C3</a:t>
            </a:r>
            <a:endParaRPr lang="zh-CN" altLang="en-US" sz="2400" dirty="0">
              <a:solidFill>
                <a:srgbClr val="000000"/>
              </a:solidFill>
            </a:endParaRP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LeNet-5</a:t>
            </a:r>
            <a:endParaRPr lang="zh-CN" altLang="en-US" dirty="0"/>
          </a:p>
        </p:txBody>
      </p:sp>
      <p:pic>
        <p:nvPicPr>
          <p:cNvPr id="6" name="图片 5" descr="图示&#10;&#10;描述已自动生成">
            <a:extLst>
              <a:ext uri="{FF2B5EF4-FFF2-40B4-BE49-F238E27FC236}">
                <a16:creationId xmlns:a16="http://schemas.microsoft.com/office/drawing/2014/main" id="{822C4C4B-D675-BD9F-94C9-599DF94B0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19200"/>
            <a:ext cx="9949430" cy="2743200"/>
          </a:xfrm>
          <a:prstGeom prst="rect">
            <a:avLst/>
          </a:prstGeom>
        </p:spPr>
      </p:pic>
      <p:sp>
        <p:nvSpPr>
          <p:cNvPr id="7" name="文本框 6">
            <a:extLst>
              <a:ext uri="{FF2B5EF4-FFF2-40B4-BE49-F238E27FC236}">
                <a16:creationId xmlns:a16="http://schemas.microsoft.com/office/drawing/2014/main" id="{3C5DF504-33DD-1F8D-22D6-E6593067D762}"/>
              </a:ext>
            </a:extLst>
          </p:cNvPr>
          <p:cNvSpPr txBox="1"/>
          <p:nvPr/>
        </p:nvSpPr>
        <p:spPr>
          <a:xfrm>
            <a:off x="609600" y="4953000"/>
            <a:ext cx="11353800" cy="1138773"/>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zh-CN" altLang="en-US" sz="2400" dirty="0">
                <a:solidFill>
                  <a:srgbClr val="000000"/>
                </a:solidFill>
              </a:rPr>
              <a:t>输入特征图：</a:t>
            </a:r>
            <a:r>
              <a:rPr lang="en-US" altLang="zh-CN" sz="2400" dirty="0">
                <a:solidFill>
                  <a:srgbClr val="000000"/>
                </a:solidFill>
              </a:rPr>
              <a:t>14</a:t>
            </a:r>
            <a:r>
              <a:rPr lang="zh-CN" altLang="en-US" sz="2400" dirty="0">
                <a:solidFill>
                  <a:srgbClr val="000000"/>
                </a:solidFill>
              </a:rPr>
              <a:t>*</a:t>
            </a:r>
            <a:r>
              <a:rPr lang="en-US" altLang="zh-CN" sz="2400" dirty="0">
                <a:solidFill>
                  <a:srgbClr val="000000"/>
                </a:solidFill>
              </a:rPr>
              <a:t>14</a:t>
            </a:r>
            <a:r>
              <a:rPr lang="zh-CN" altLang="en-US" sz="2400" dirty="0">
                <a:solidFill>
                  <a:srgbClr val="000000"/>
                </a:solidFill>
              </a:rPr>
              <a:t>*</a:t>
            </a:r>
            <a:r>
              <a:rPr lang="en-US" altLang="zh-CN" sz="2400" dirty="0">
                <a:solidFill>
                  <a:srgbClr val="000000"/>
                </a:solidFill>
              </a:rPr>
              <a:t>6</a:t>
            </a:r>
            <a:r>
              <a:rPr lang="zh-CN" altLang="en-US" sz="2400" dirty="0">
                <a:solidFill>
                  <a:srgbClr val="000000"/>
                </a:solidFill>
              </a:rPr>
              <a:t>；卷积核大小：</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5</a:t>
            </a:r>
            <a:r>
              <a:rPr lang="zh-CN" altLang="en-US" sz="2400" dirty="0">
                <a:solidFill>
                  <a:srgbClr val="000000"/>
                </a:solidFill>
              </a:rPr>
              <a:t>；步长：</a:t>
            </a:r>
            <a:r>
              <a:rPr lang="en-US" altLang="zh-CN" sz="2400" dirty="0">
                <a:solidFill>
                  <a:srgbClr val="000000"/>
                </a:solidFill>
              </a:rPr>
              <a:t>1</a:t>
            </a:r>
            <a:r>
              <a:rPr lang="zh-CN" altLang="en-US" sz="2400" dirty="0">
                <a:solidFill>
                  <a:srgbClr val="000000"/>
                </a:solidFill>
              </a:rPr>
              <a:t>；填充：</a:t>
            </a:r>
            <a:r>
              <a:rPr lang="en-US" altLang="zh-CN" sz="2400" dirty="0">
                <a:solidFill>
                  <a:srgbClr val="000000"/>
                </a:solidFill>
              </a:rPr>
              <a:t>0</a:t>
            </a:r>
            <a:r>
              <a:rPr lang="zh-CN" altLang="en-US" sz="2400" dirty="0">
                <a:solidFill>
                  <a:srgbClr val="000000"/>
                </a:solidFill>
              </a:rPr>
              <a:t>；卷积核个数：</a:t>
            </a:r>
            <a:r>
              <a:rPr lang="en-US" altLang="zh-CN" sz="2400" dirty="0">
                <a:solidFill>
                  <a:srgbClr val="000000"/>
                </a:solidFill>
              </a:rPr>
              <a:t>16</a:t>
            </a:r>
          </a:p>
          <a:p>
            <a:pPr marL="342900" indent="-342900">
              <a:spcAft>
                <a:spcPts val="2400"/>
              </a:spcAft>
              <a:buFont typeface="Arial" panose="020B0604020202020204" pitchFamily="34" charset="0"/>
              <a:buChar char="•"/>
            </a:pPr>
            <a:r>
              <a:rPr lang="zh-CN" altLang="en-US" sz="2400" dirty="0">
                <a:solidFill>
                  <a:srgbClr val="000000"/>
                </a:solidFill>
              </a:rPr>
              <a:t>输出特征图：</a:t>
            </a:r>
            <a:r>
              <a:rPr lang="en-US" altLang="zh-CN" sz="2400" dirty="0">
                <a:solidFill>
                  <a:srgbClr val="000000"/>
                </a:solidFill>
              </a:rPr>
              <a:t>10</a:t>
            </a:r>
            <a:r>
              <a:rPr lang="zh-CN" altLang="en-US" sz="2400" dirty="0">
                <a:solidFill>
                  <a:srgbClr val="000000"/>
                </a:solidFill>
              </a:rPr>
              <a:t>*</a:t>
            </a:r>
            <a:r>
              <a:rPr lang="en-US" altLang="zh-CN" sz="2400" dirty="0">
                <a:solidFill>
                  <a:srgbClr val="000000"/>
                </a:solidFill>
              </a:rPr>
              <a:t>10</a:t>
            </a:r>
            <a:r>
              <a:rPr lang="zh-CN" altLang="en-US" sz="2400" dirty="0">
                <a:solidFill>
                  <a:srgbClr val="000000"/>
                </a:solidFill>
              </a:rPr>
              <a:t>*</a:t>
            </a:r>
            <a:r>
              <a:rPr lang="en-US" altLang="zh-CN" sz="2400" dirty="0">
                <a:solidFill>
                  <a:srgbClr val="000000"/>
                </a:solidFill>
              </a:rPr>
              <a:t>16</a:t>
            </a:r>
            <a:r>
              <a:rPr lang="zh-CN" altLang="en-US" sz="2400" dirty="0">
                <a:solidFill>
                  <a:srgbClr val="000000"/>
                </a:solidFill>
              </a:rPr>
              <a:t> </a:t>
            </a:r>
          </a:p>
        </p:txBody>
      </p:sp>
    </p:spTree>
    <p:extLst>
      <p:ext uri="{BB962C8B-B14F-4D97-AF65-F5344CB8AC3E}">
        <p14:creationId xmlns:p14="http://schemas.microsoft.com/office/powerpoint/2010/main" val="383689091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一维卷积</a:t>
            </a:r>
          </a:p>
        </p:txBody>
      </p:sp>
      <mc:AlternateContent xmlns:mc="http://schemas.openxmlformats.org/markup-compatibility/2006" xmlns:a14="http://schemas.microsoft.com/office/drawing/2010/main">
        <mc:Choice Requires="a14">
          <p:sp>
            <p:nvSpPr>
              <p:cNvPr id="1048608" name="内容占位符 2"/>
              <p:cNvSpPr>
                <a:spLocks noGrp="1"/>
              </p:cNvSpPr>
              <p:nvPr>
                <p:ph idx="1"/>
              </p:nvPr>
            </p:nvSpPr>
            <p:spPr>
              <a:xfrm>
                <a:off x="609600" y="990600"/>
                <a:ext cx="10972800" cy="3886200"/>
              </a:xfrm>
            </p:spPr>
            <p:txBody>
              <a:bodyPr/>
              <a:lstStyle/>
              <a:p>
                <a:r>
                  <a:rPr lang="zh-CN" altLang="en-US" sz="2800" dirty="0">
                    <a:solidFill>
                      <a:srgbClr val="000000"/>
                    </a:solidFill>
                  </a:rPr>
                  <a:t>一维卷积经常用在信号处理中，用于计算信号的延迟累积。</a:t>
                </a:r>
                <a:endParaRPr lang="en-US" altLang="zh-CN" sz="2800" dirty="0">
                  <a:solidFill>
                    <a:srgbClr val="000000"/>
                  </a:solidFill>
                </a:endParaRPr>
              </a:p>
              <a:p>
                <a:pPr>
                  <a:spcBef>
                    <a:spcPts val="1800"/>
                  </a:spcBef>
                  <a:spcAft>
                    <a:spcPts val="1200"/>
                  </a:spcAft>
                </a:pPr>
                <a:r>
                  <a:rPr lang="zh-CN" altLang="en-US" sz="2800" dirty="0">
                    <a:solidFill>
                      <a:srgbClr val="000000"/>
                    </a:solidFill>
                  </a:rPr>
                  <a:t>假设一个信号发生器每个时刻</a:t>
                </a:r>
                <a14:m>
                  <m:oMath xmlns:m="http://schemas.openxmlformats.org/officeDocument/2006/math">
                    <m:r>
                      <a:rPr lang="en-US" altLang="zh-CN" sz="2800" b="0" i="1" smtClean="0">
                        <a:solidFill>
                          <a:srgbClr val="000000"/>
                        </a:solidFill>
                        <a:latin typeface="Cambria Math" panose="02040503050406030204" pitchFamily="18" charset="0"/>
                      </a:rPr>
                      <m:t>𝑡</m:t>
                    </m:r>
                  </m:oMath>
                </a14:m>
                <a:r>
                  <a:rPr lang="zh-CN" altLang="en-US" sz="2800" dirty="0">
                    <a:solidFill>
                      <a:srgbClr val="000000"/>
                    </a:solidFill>
                  </a:rPr>
                  <a:t>产生一个信号</a:t>
                </a:r>
                <a14:m>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𝑥</m:t>
                        </m:r>
                      </m:e>
                      <m:sub>
                        <m:r>
                          <a:rPr lang="en-US" altLang="zh-CN" sz="2800" b="0" i="1" smtClean="0">
                            <a:solidFill>
                              <a:srgbClr val="000000"/>
                            </a:solidFill>
                            <a:latin typeface="Cambria Math" panose="02040503050406030204" pitchFamily="18" charset="0"/>
                          </a:rPr>
                          <m:t>𝑡</m:t>
                        </m:r>
                      </m:sub>
                    </m:sSub>
                  </m:oMath>
                </a14:m>
                <a:r>
                  <a:rPr lang="zh-CN" altLang="en-US" sz="2800" dirty="0">
                    <a:solidFill>
                      <a:srgbClr val="000000"/>
                    </a:solidFill>
                  </a:rPr>
                  <a:t>，其信息的衰减率为</a:t>
                </a:r>
                <a14:m>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𝑤</m:t>
                        </m:r>
                      </m:e>
                      <m:sub>
                        <m:r>
                          <a:rPr lang="en-US" altLang="zh-CN" sz="2800" b="0" i="1" smtClean="0">
                            <a:solidFill>
                              <a:srgbClr val="000000"/>
                            </a:solidFill>
                            <a:latin typeface="Cambria Math" panose="02040503050406030204" pitchFamily="18" charset="0"/>
                          </a:rPr>
                          <m:t>𝑘</m:t>
                        </m:r>
                      </m:sub>
                    </m:sSub>
                  </m:oMath>
                </a14:m>
                <a:r>
                  <a:rPr lang="zh-CN" altLang="en-US" sz="2800" dirty="0">
                    <a:solidFill>
                      <a:srgbClr val="000000"/>
                    </a:solidFill>
                  </a:rPr>
                  <a:t>，即在</a:t>
                </a:r>
                <a14:m>
                  <m:oMath xmlns:m="http://schemas.openxmlformats.org/officeDocument/2006/math">
                    <m:r>
                      <a:rPr lang="en-US" altLang="zh-CN" sz="2800" b="0" i="1" smtClean="0">
                        <a:solidFill>
                          <a:srgbClr val="000000"/>
                        </a:solidFill>
                        <a:latin typeface="Cambria Math" panose="02040503050406030204" pitchFamily="18" charset="0"/>
                      </a:rPr>
                      <m:t>𝑘</m:t>
                    </m:r>
                    <m:r>
                      <a:rPr lang="en-US" altLang="zh-CN" sz="2800" b="0" i="1" smtClean="0">
                        <a:solidFill>
                          <a:srgbClr val="000000"/>
                        </a:solidFill>
                        <a:latin typeface="Cambria Math" panose="02040503050406030204" pitchFamily="18" charset="0"/>
                      </a:rPr>
                      <m:t>−1</m:t>
                    </m:r>
                  </m:oMath>
                </a14:m>
                <a:r>
                  <a:rPr lang="zh-CN" altLang="en-US" sz="2800" dirty="0">
                    <a:solidFill>
                      <a:srgbClr val="000000"/>
                    </a:solidFill>
                  </a:rPr>
                  <a:t>个时间步长后，信息为原来的</a:t>
                </a:r>
                <a14:m>
                  <m:oMath xmlns:m="http://schemas.openxmlformats.org/officeDocument/2006/math">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𝑤</m:t>
                        </m:r>
                      </m:e>
                      <m:sub>
                        <m:r>
                          <a:rPr lang="en-US" altLang="zh-CN" sz="2800" i="1">
                            <a:solidFill>
                              <a:srgbClr val="000000"/>
                            </a:solidFill>
                            <a:latin typeface="Cambria Math" panose="02040503050406030204" pitchFamily="18" charset="0"/>
                          </a:rPr>
                          <m:t>𝑘</m:t>
                        </m:r>
                      </m:sub>
                    </m:sSub>
                  </m:oMath>
                </a14:m>
                <a:r>
                  <a:rPr lang="zh-CN" altLang="en-US" sz="2800" dirty="0">
                    <a:solidFill>
                      <a:srgbClr val="000000"/>
                    </a:solidFill>
                  </a:rPr>
                  <a:t>倍。假设</a:t>
                </a:r>
                <a14:m>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𝑤</m:t>
                        </m:r>
                      </m:e>
                      <m:sub>
                        <m:r>
                          <a:rPr lang="en-US" altLang="zh-CN" sz="2800" b="0" i="1" smtClean="0">
                            <a:solidFill>
                              <a:srgbClr val="000000"/>
                            </a:solidFill>
                            <a:latin typeface="Cambria Math" panose="02040503050406030204" pitchFamily="18" charset="0"/>
                          </a:rPr>
                          <m:t>1</m:t>
                        </m:r>
                      </m:sub>
                    </m:sSub>
                    <m:r>
                      <a:rPr lang="en-US" altLang="zh-CN" sz="2800" b="0" i="1" smtClean="0">
                        <a:solidFill>
                          <a:srgbClr val="000000"/>
                        </a:solidFill>
                        <a:latin typeface="Cambria Math" panose="02040503050406030204" pitchFamily="18" charset="0"/>
                      </a:rPr>
                      <m:t>=1</m:t>
                    </m:r>
                  </m:oMath>
                </a14:m>
                <a:r>
                  <a:rPr lang="en-US" altLang="zh-CN" sz="2800" dirty="0">
                    <a:solidFill>
                      <a:srgbClr val="000000"/>
                    </a:solidFill>
                  </a:rPr>
                  <a:t>, </a:t>
                </a:r>
                <a14:m>
                  <m:oMath xmlns:m="http://schemas.openxmlformats.org/officeDocument/2006/math">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𝑤</m:t>
                        </m:r>
                      </m:e>
                      <m:sub>
                        <m:r>
                          <a:rPr lang="en-US" altLang="zh-CN" sz="2800" b="0" i="1" smtClean="0">
                            <a:solidFill>
                              <a:srgbClr val="000000"/>
                            </a:solidFill>
                            <a:latin typeface="Cambria Math" panose="02040503050406030204" pitchFamily="18" charset="0"/>
                          </a:rPr>
                          <m:t>2</m:t>
                        </m:r>
                      </m:sub>
                    </m:sSub>
                    <m:r>
                      <a:rPr lang="en-US" altLang="zh-CN" sz="2800" i="1">
                        <a:solidFill>
                          <a:srgbClr val="000000"/>
                        </a:solidFill>
                        <a:latin typeface="Cambria Math" panose="02040503050406030204" pitchFamily="18" charset="0"/>
                      </a:rPr>
                      <m:t>=1</m:t>
                    </m:r>
                    <m:r>
                      <a:rPr lang="en-US" altLang="zh-CN" sz="2800" b="0" i="1" smtClean="0">
                        <a:solidFill>
                          <a:srgbClr val="000000"/>
                        </a:solidFill>
                        <a:latin typeface="Cambria Math" panose="02040503050406030204" pitchFamily="18" charset="0"/>
                      </a:rPr>
                      <m:t>/2</m:t>
                    </m:r>
                  </m:oMath>
                </a14:m>
                <a:r>
                  <a:rPr lang="en-US" altLang="zh-CN" sz="2800" dirty="0">
                    <a:solidFill>
                      <a:srgbClr val="000000"/>
                    </a:solidFill>
                  </a:rPr>
                  <a:t>, </a:t>
                </a:r>
                <a14:m>
                  <m:oMath xmlns:m="http://schemas.openxmlformats.org/officeDocument/2006/math">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𝑤</m:t>
                        </m:r>
                      </m:e>
                      <m:sub>
                        <m:r>
                          <a:rPr lang="en-US" altLang="zh-CN" sz="2800" b="0" i="1" smtClean="0">
                            <a:solidFill>
                              <a:srgbClr val="000000"/>
                            </a:solidFill>
                            <a:latin typeface="Cambria Math" panose="02040503050406030204" pitchFamily="18" charset="0"/>
                          </a:rPr>
                          <m:t>3</m:t>
                        </m:r>
                      </m:sub>
                    </m:sSub>
                    <m:r>
                      <a:rPr lang="en-US" altLang="zh-CN" sz="2800" i="1">
                        <a:solidFill>
                          <a:srgbClr val="000000"/>
                        </a:solidFill>
                        <a:latin typeface="Cambria Math" panose="02040503050406030204" pitchFamily="18" charset="0"/>
                      </a:rPr>
                      <m:t>=1</m:t>
                    </m:r>
                    <m:r>
                      <a:rPr lang="en-US" altLang="zh-CN" sz="2800" b="0" i="1" smtClean="0">
                        <a:solidFill>
                          <a:srgbClr val="000000"/>
                        </a:solidFill>
                        <a:latin typeface="Cambria Math" panose="02040503050406030204" pitchFamily="18" charset="0"/>
                      </a:rPr>
                      <m:t>/4</m:t>
                    </m:r>
                  </m:oMath>
                </a14:m>
                <a:r>
                  <a:rPr lang="en-US" altLang="zh-CN" sz="2800" dirty="0">
                    <a:solidFill>
                      <a:srgbClr val="000000"/>
                    </a:solidFill>
                  </a:rPr>
                  <a:t>, </a:t>
                </a:r>
                <a:r>
                  <a:rPr lang="zh-CN" altLang="en-US" sz="2800" dirty="0">
                    <a:solidFill>
                      <a:srgbClr val="000000"/>
                    </a:solidFill>
                  </a:rPr>
                  <a:t>那么在时刻</a:t>
                </a:r>
                <a14:m>
                  <m:oMath xmlns:m="http://schemas.openxmlformats.org/officeDocument/2006/math">
                    <m:r>
                      <a:rPr lang="en-US" altLang="zh-CN" sz="2800" i="1">
                        <a:solidFill>
                          <a:srgbClr val="000000"/>
                        </a:solidFill>
                        <a:latin typeface="Cambria Math" panose="02040503050406030204" pitchFamily="18" charset="0"/>
                      </a:rPr>
                      <m:t>𝑡</m:t>
                    </m:r>
                  </m:oMath>
                </a14:m>
                <a:r>
                  <a:rPr lang="zh-CN" altLang="en-US" sz="2800" dirty="0">
                    <a:solidFill>
                      <a:srgbClr val="000000"/>
                    </a:solidFill>
                  </a:rPr>
                  <a:t>收到的信号</a:t>
                </a:r>
                <a14:m>
                  <m:oMath xmlns:m="http://schemas.openxmlformats.org/officeDocument/2006/math">
                    <m:sSub>
                      <m:sSubPr>
                        <m:ctrlPr>
                          <a:rPr lang="en-US" altLang="zh-CN" sz="2800" i="1">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𝑦</m:t>
                        </m:r>
                      </m:e>
                      <m:sub>
                        <m:r>
                          <a:rPr lang="en-US" altLang="zh-CN" sz="2800" i="1">
                            <a:solidFill>
                              <a:srgbClr val="000000"/>
                            </a:solidFill>
                            <a:latin typeface="Cambria Math" panose="02040503050406030204" pitchFamily="18" charset="0"/>
                          </a:rPr>
                          <m:t>𝑡</m:t>
                        </m:r>
                      </m:sub>
                    </m:sSub>
                  </m:oMath>
                </a14:m>
                <a:r>
                  <a:rPr lang="zh-CN" altLang="en-US" sz="2800" dirty="0">
                    <a:solidFill>
                      <a:srgbClr val="000000"/>
                    </a:solidFill>
                  </a:rPr>
                  <a:t>为当前时刻产生的信息和以前时刻延迟信息的叠加：</a:t>
                </a:r>
                <a:endParaRPr lang="en-US" altLang="zh-CN" sz="2800" i="1" dirty="0">
                  <a:solidFill>
                    <a:srgbClr val="000000"/>
                  </a:solidFill>
                  <a:latin typeface="Cambria Math" panose="02040503050406030204" pitchFamily="18" charset="0"/>
                </a:endParaRPr>
              </a:p>
              <a:p>
                <a:pPr marL="0" indent="0">
                  <a:spcBef>
                    <a:spcPts val="1200"/>
                  </a:spcBef>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𝑦</m:t>
                          </m:r>
                        </m:e>
                        <m:sub>
                          <m:r>
                            <a:rPr lang="en-US" altLang="zh-CN" sz="2800" b="0" i="1" smtClean="0">
                              <a:solidFill>
                                <a:srgbClr val="000000"/>
                              </a:solidFill>
                              <a:latin typeface="Cambria Math" panose="02040503050406030204" pitchFamily="18" charset="0"/>
                            </a:rPr>
                            <m:t>𝑡</m:t>
                          </m:r>
                        </m:sub>
                      </m:sSub>
                      <m:r>
                        <a:rPr lang="en-US" altLang="zh-CN" sz="2800" b="0" i="1" smtClean="0">
                          <a:solidFill>
                            <a:srgbClr val="000000"/>
                          </a:solidFill>
                          <a:latin typeface="Cambria Math" panose="02040503050406030204" pitchFamily="18" charset="0"/>
                        </a:rPr>
                        <m:t>=</m:t>
                      </m:r>
                      <m:sSub>
                        <m:sSubPr>
                          <m:ctrlPr>
                            <a:rPr lang="en-US" altLang="zh-CN" sz="2800" b="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𝑤</m:t>
                          </m:r>
                        </m:e>
                        <m:sub>
                          <m:r>
                            <a:rPr lang="en-US" altLang="zh-CN" sz="2800" b="0" i="1" smtClean="0">
                              <a:solidFill>
                                <a:srgbClr val="000000"/>
                              </a:solidFill>
                              <a:latin typeface="Cambria Math" panose="02040503050406030204" pitchFamily="18" charset="0"/>
                            </a:rPr>
                            <m:t>1</m:t>
                          </m:r>
                        </m:sub>
                      </m:sSub>
                      <m:r>
                        <a:rPr lang="en-US" altLang="zh-CN" sz="2800" b="0" i="1" smtClean="0">
                          <a:solidFill>
                            <a:srgbClr val="000000"/>
                          </a:solidFill>
                          <a:latin typeface="Cambria Math" panose="02040503050406030204" pitchFamily="18" charset="0"/>
                          <a:ea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𝑥</m:t>
                          </m:r>
                        </m:e>
                        <m:sub>
                          <m:r>
                            <a:rPr lang="en-US" altLang="zh-CN" sz="2800" i="1">
                              <a:solidFill>
                                <a:srgbClr val="000000"/>
                              </a:solidFill>
                              <a:latin typeface="Cambria Math" panose="02040503050406030204" pitchFamily="18" charset="0"/>
                            </a:rPr>
                            <m:t>𝑡</m:t>
                          </m:r>
                        </m:sub>
                      </m:sSub>
                      <m:r>
                        <a:rPr lang="en-US" altLang="zh-CN" sz="2800" b="0" i="1" smtClean="0">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𝑤</m:t>
                          </m:r>
                        </m:e>
                        <m:sub>
                          <m:r>
                            <a:rPr lang="en-US" altLang="zh-CN" sz="2800" b="0" i="1" smtClean="0">
                              <a:solidFill>
                                <a:srgbClr val="000000"/>
                              </a:solidFill>
                              <a:latin typeface="Cambria Math" panose="02040503050406030204" pitchFamily="18" charset="0"/>
                            </a:rPr>
                            <m:t>2</m:t>
                          </m:r>
                        </m:sub>
                      </m:sSub>
                      <m:r>
                        <a:rPr lang="en-US" altLang="zh-CN" sz="2800" i="1">
                          <a:solidFill>
                            <a:srgbClr val="000000"/>
                          </a:solidFill>
                          <a:latin typeface="Cambria Math" panose="02040503050406030204" pitchFamily="18" charset="0"/>
                          <a:ea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𝑥</m:t>
                          </m:r>
                        </m:e>
                        <m:sub>
                          <m:r>
                            <a:rPr lang="en-US" altLang="zh-CN" sz="2800" i="1">
                              <a:solidFill>
                                <a:srgbClr val="000000"/>
                              </a:solidFill>
                              <a:latin typeface="Cambria Math" panose="02040503050406030204" pitchFamily="18" charset="0"/>
                            </a:rPr>
                            <m:t>𝑡</m:t>
                          </m:r>
                          <m:r>
                            <a:rPr lang="en-US" altLang="zh-CN" sz="2800" b="0" i="1" smtClean="0">
                              <a:solidFill>
                                <a:srgbClr val="000000"/>
                              </a:solidFill>
                              <a:latin typeface="Cambria Math" panose="02040503050406030204" pitchFamily="18" charset="0"/>
                            </a:rPr>
                            <m:t>−1</m:t>
                          </m:r>
                        </m:sub>
                      </m:sSub>
                      <m:r>
                        <a:rPr lang="en-US" altLang="zh-CN" sz="2800" i="1">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𝑤</m:t>
                          </m:r>
                        </m:e>
                        <m:sub>
                          <m:r>
                            <a:rPr lang="en-US" altLang="zh-CN" sz="2800" b="0" i="1" smtClean="0">
                              <a:solidFill>
                                <a:srgbClr val="000000"/>
                              </a:solidFill>
                              <a:latin typeface="Cambria Math" panose="02040503050406030204" pitchFamily="18" charset="0"/>
                            </a:rPr>
                            <m:t>3</m:t>
                          </m:r>
                        </m:sub>
                      </m:sSub>
                      <m:r>
                        <a:rPr lang="en-US" altLang="zh-CN" sz="2800" i="1">
                          <a:solidFill>
                            <a:srgbClr val="000000"/>
                          </a:solidFill>
                          <a:latin typeface="Cambria Math" panose="02040503050406030204" pitchFamily="18" charset="0"/>
                          <a:ea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𝑥</m:t>
                          </m:r>
                        </m:e>
                        <m:sub>
                          <m:r>
                            <a:rPr lang="en-US" altLang="zh-CN" sz="2800" i="1">
                              <a:solidFill>
                                <a:srgbClr val="000000"/>
                              </a:solidFill>
                              <a:latin typeface="Cambria Math" panose="02040503050406030204" pitchFamily="18" charset="0"/>
                            </a:rPr>
                            <m:t>𝑡</m:t>
                          </m:r>
                          <m:r>
                            <a:rPr lang="en-US" altLang="zh-CN" sz="2800" b="0" i="1" smtClean="0">
                              <a:solidFill>
                                <a:srgbClr val="000000"/>
                              </a:solidFill>
                              <a:latin typeface="Cambria Math" panose="02040503050406030204" pitchFamily="18" charset="0"/>
                            </a:rPr>
                            <m:t>−2</m:t>
                          </m:r>
                        </m:sub>
                      </m:sSub>
                    </m:oMath>
                  </m:oMathPara>
                </a14:m>
                <a:endParaRPr lang="en-US" altLang="zh-CN" sz="2800" i="1" dirty="0">
                  <a:solidFill>
                    <a:srgbClr val="000000"/>
                  </a:solidFill>
                  <a:latin typeface="Cambria Math" panose="02040503050406030204" pitchFamily="18" charset="0"/>
                </a:endParaRPr>
              </a:p>
              <a:p>
                <a:pPr marL="0" indent="0">
                  <a:spcBef>
                    <a:spcPts val="1200"/>
                  </a:spcBef>
                  <a:buNone/>
                </a:pPr>
                <a:r>
                  <a:rPr lang="en-US" altLang="zh-CN" sz="2800" b="0" dirty="0">
                    <a:solidFill>
                      <a:srgbClr val="000000"/>
                    </a:solidFill>
                  </a:rPr>
                  <a:t>                                 </a:t>
                </a:r>
                <a14:m>
                  <m:oMath xmlns:m="http://schemas.openxmlformats.org/officeDocument/2006/math">
                    <m:r>
                      <a:rPr lang="en-US" altLang="zh-CN" sz="2800" b="0" i="1" smtClean="0">
                        <a:solidFill>
                          <a:srgbClr val="000000"/>
                        </a:solidFill>
                        <a:latin typeface="Cambria Math" panose="02040503050406030204" pitchFamily="18" charset="0"/>
                      </a:rPr>
                      <m:t>=</m:t>
                    </m:r>
                    <m:nary>
                      <m:naryPr>
                        <m:chr m:val="∑"/>
                        <m:limLoc m:val="subSup"/>
                        <m:ctrlPr>
                          <a:rPr lang="en-US" altLang="zh-CN" sz="2800" b="0" i="1" smtClean="0">
                            <a:solidFill>
                              <a:srgbClr val="000000"/>
                            </a:solidFill>
                            <a:latin typeface="Cambria Math" panose="02040503050406030204" pitchFamily="18" charset="0"/>
                          </a:rPr>
                        </m:ctrlPr>
                      </m:naryPr>
                      <m:sub>
                        <m:r>
                          <m:rPr>
                            <m:brk m:alnAt="25"/>
                          </m:rPr>
                          <a:rPr lang="en-US" altLang="zh-CN" sz="2800" b="0" i="1" smtClean="0">
                            <a:solidFill>
                              <a:srgbClr val="000000"/>
                            </a:solidFill>
                            <a:latin typeface="Cambria Math" panose="02040503050406030204" pitchFamily="18" charset="0"/>
                          </a:rPr>
                          <m:t>𝑘</m:t>
                        </m:r>
                        <m:r>
                          <a:rPr lang="en-US" altLang="zh-CN" sz="2800" b="0" i="1" smtClean="0">
                            <a:solidFill>
                              <a:srgbClr val="000000"/>
                            </a:solidFill>
                            <a:latin typeface="Cambria Math" panose="02040503050406030204" pitchFamily="18" charset="0"/>
                          </a:rPr>
                          <m:t>=1</m:t>
                        </m:r>
                      </m:sub>
                      <m:sup>
                        <m:r>
                          <a:rPr lang="en-US" altLang="zh-CN" sz="2800" b="0" i="1" smtClean="0">
                            <a:solidFill>
                              <a:srgbClr val="000000"/>
                            </a:solidFill>
                            <a:latin typeface="Cambria Math" panose="02040503050406030204" pitchFamily="18" charset="0"/>
                          </a:rPr>
                          <m:t>3</m:t>
                        </m:r>
                      </m:sup>
                      <m:e>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𝑤</m:t>
                            </m:r>
                          </m:e>
                          <m:sub>
                            <m:r>
                              <a:rPr lang="en-US" altLang="zh-CN" sz="2800" i="1">
                                <a:solidFill>
                                  <a:srgbClr val="000000"/>
                                </a:solidFill>
                                <a:latin typeface="Cambria Math" panose="02040503050406030204" pitchFamily="18" charset="0"/>
                              </a:rPr>
                              <m:t>𝑘</m:t>
                            </m:r>
                          </m:sub>
                        </m:sSub>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𝑥</m:t>
                            </m:r>
                          </m:e>
                          <m:sub>
                            <m:r>
                              <a:rPr lang="en-US" altLang="zh-CN" sz="2800" i="1">
                                <a:solidFill>
                                  <a:srgbClr val="000000"/>
                                </a:solidFill>
                                <a:latin typeface="Cambria Math" panose="02040503050406030204" pitchFamily="18" charset="0"/>
                              </a:rPr>
                              <m:t>𝑡</m:t>
                            </m:r>
                            <m:r>
                              <a:rPr lang="en-US" altLang="zh-CN" sz="2800" i="1">
                                <a:solidFill>
                                  <a:srgbClr val="000000"/>
                                </a:solidFill>
                                <a:latin typeface="Cambria Math" panose="02040503050406030204" pitchFamily="18" charset="0"/>
                              </a:rPr>
                              <m:t>−</m:t>
                            </m:r>
                            <m:r>
                              <a:rPr lang="en-US" altLang="zh-CN" sz="2800" i="1">
                                <a:solidFill>
                                  <a:srgbClr val="000000"/>
                                </a:solidFill>
                                <a:latin typeface="Cambria Math" panose="02040503050406030204" pitchFamily="18" charset="0"/>
                              </a:rPr>
                              <m:t>𝑘</m:t>
                            </m:r>
                            <m:r>
                              <a:rPr lang="en-US" altLang="zh-CN" sz="2800" i="1">
                                <a:solidFill>
                                  <a:srgbClr val="000000"/>
                                </a:solidFill>
                                <a:latin typeface="Cambria Math" panose="02040503050406030204" pitchFamily="18" charset="0"/>
                              </a:rPr>
                              <m:t>+1</m:t>
                            </m:r>
                          </m:sub>
                        </m:sSub>
                      </m:e>
                    </m:nary>
                  </m:oMath>
                </a14:m>
                <a:r>
                  <a:rPr lang="en-US" altLang="zh-CN" sz="2800" dirty="0">
                    <a:solidFill>
                      <a:srgbClr val="000000"/>
                    </a:solidFill>
                  </a:rPr>
                  <a:t> </a:t>
                </a:r>
              </a:p>
            </p:txBody>
          </p:sp>
        </mc:Choice>
        <mc:Fallback xmlns="">
          <p:sp>
            <p:nvSpPr>
              <p:cNvPr id="1048608" name="内容占位符 2"/>
              <p:cNvSpPr>
                <a:spLocks noGrp="1" noRot="1" noChangeAspect="1" noMove="1" noResize="1" noEditPoints="1" noAdjustHandles="1" noChangeArrowheads="1" noChangeShapeType="1" noTextEdit="1"/>
              </p:cNvSpPr>
              <p:nvPr>
                <p:ph idx="1"/>
              </p:nvPr>
            </p:nvSpPr>
            <p:spPr>
              <a:xfrm>
                <a:off x="609600" y="990600"/>
                <a:ext cx="10972800" cy="3886200"/>
              </a:xfrm>
              <a:blipFill>
                <a:blip r:embed="rId3"/>
                <a:stretch>
                  <a:fillRect l="-556" t="-1727"/>
                </a:stretch>
              </a:blipFill>
            </p:spPr>
            <p:txBody>
              <a:bodyPr/>
              <a:lstStyle/>
              <a:p>
                <a:r>
                  <a:rPr lang="en-US">
                    <a:noFill/>
                  </a:rPr>
                  <a:t> </a:t>
                </a:r>
              </a:p>
            </p:txBody>
          </p:sp>
        </mc:Fallback>
      </mc:AlternateContent>
      <p:cxnSp>
        <p:nvCxnSpPr>
          <p:cNvPr id="5" name="直接连接符 4">
            <a:extLst>
              <a:ext uri="{FF2B5EF4-FFF2-40B4-BE49-F238E27FC236}">
                <a16:creationId xmlns:a16="http://schemas.microsoft.com/office/drawing/2014/main" id="{C2A683D8-105E-401D-B275-C869460A47CD}"/>
              </a:ext>
            </a:extLst>
          </p:cNvPr>
          <p:cNvCxnSpPr/>
          <p:nvPr/>
        </p:nvCxnSpPr>
        <p:spPr>
          <a:xfrm>
            <a:off x="4800600" y="4663808"/>
            <a:ext cx="504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内容占位符 2">
            <a:extLst>
              <a:ext uri="{FF2B5EF4-FFF2-40B4-BE49-F238E27FC236}">
                <a16:creationId xmlns:a16="http://schemas.microsoft.com/office/drawing/2014/main" id="{3941CEE8-B5CD-47DB-81EB-E385E41B43E3}"/>
              </a:ext>
            </a:extLst>
          </p:cNvPr>
          <p:cNvSpPr txBox="1">
            <a:spLocks/>
          </p:cNvSpPr>
          <p:nvPr/>
        </p:nvSpPr>
        <p:spPr bwMode="auto">
          <a:xfrm>
            <a:off x="5339510" y="4648200"/>
            <a:ext cx="31242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zh-CN" altLang="en-US" sz="2800" dirty="0"/>
              <a:t>滤波器或卷积核</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3BB28CD4-9791-4940-81B1-BDF122607936}"/>
                  </a:ext>
                </a:extLst>
              </p:cNvPr>
              <p:cNvSpPr txBox="1">
                <a:spLocks/>
              </p:cNvSpPr>
              <p:nvPr/>
            </p:nvSpPr>
            <p:spPr bwMode="auto">
              <a:xfrm>
                <a:off x="609600" y="5143500"/>
                <a:ext cx="10972800" cy="9525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r>
                  <a:rPr lang="zh-CN" altLang="en-US" sz="2800" dirty="0">
                    <a:solidFill>
                      <a:srgbClr val="000000"/>
                    </a:solidFill>
                    <a:latin typeface="Cambria Math" panose="02040503050406030204" pitchFamily="18" charset="0"/>
                  </a:rPr>
                  <a:t>假设滤波器长度为</a:t>
                </a:r>
                <a14:m>
                  <m:oMath xmlns:m="http://schemas.openxmlformats.org/officeDocument/2006/math">
                    <m:r>
                      <a:rPr lang="en-US" altLang="zh-CN" sz="2800" b="0" i="1" smtClean="0">
                        <a:solidFill>
                          <a:srgbClr val="000000"/>
                        </a:solidFill>
                        <a:latin typeface="Cambria Math" panose="02040503050406030204" pitchFamily="18" charset="0"/>
                      </a:rPr>
                      <m:t>𝐾</m:t>
                    </m:r>
                  </m:oMath>
                </a14:m>
                <a:r>
                  <a:rPr lang="zh-CN" altLang="en-US" sz="2800" dirty="0">
                    <a:solidFill>
                      <a:srgbClr val="000000"/>
                    </a:solidFill>
                    <a:latin typeface="Cambria Math" panose="02040503050406030204" pitchFamily="18" charset="0"/>
                  </a:rPr>
                  <a:t>，它和一个信号序列</a:t>
                </a:r>
                <a14:m>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𝑥</m:t>
                        </m:r>
                      </m:e>
                      <m:sub>
                        <m:r>
                          <a:rPr lang="en-US" altLang="zh-CN" sz="2800" b="0" i="1" smtClean="0">
                            <a:solidFill>
                              <a:srgbClr val="000000"/>
                            </a:solidFill>
                            <a:latin typeface="Cambria Math" panose="02040503050406030204" pitchFamily="18" charset="0"/>
                          </a:rPr>
                          <m:t>1</m:t>
                        </m:r>
                      </m:sub>
                    </m:sSub>
                    <m:r>
                      <a:rPr lang="en-US" altLang="zh-CN" sz="2800" b="0" i="1" smtClean="0">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𝑥</m:t>
                        </m:r>
                      </m:e>
                      <m:sub>
                        <m:r>
                          <a:rPr lang="en-US" altLang="zh-CN" sz="2800" b="0" i="1" smtClean="0">
                            <a:solidFill>
                              <a:srgbClr val="000000"/>
                            </a:solidFill>
                            <a:latin typeface="Cambria Math" panose="02040503050406030204" pitchFamily="18" charset="0"/>
                          </a:rPr>
                          <m:t>2</m:t>
                        </m:r>
                      </m:sub>
                    </m:sSub>
                    <m:r>
                      <a:rPr lang="en-US" altLang="zh-CN" sz="2800" b="0" i="1" smtClean="0">
                        <a:solidFill>
                          <a:srgbClr val="000000"/>
                        </a:solidFill>
                        <a:latin typeface="Cambria Math" panose="02040503050406030204" pitchFamily="18" charset="0"/>
                      </a:rPr>
                      <m:t>,…</m:t>
                    </m:r>
                  </m:oMath>
                </a14:m>
                <a:r>
                  <a:rPr lang="zh-CN" altLang="en-US" sz="2800" dirty="0">
                    <a:solidFill>
                      <a:srgbClr val="000000"/>
                    </a:solidFill>
                    <a:latin typeface="Cambria Math" panose="02040503050406030204" pitchFamily="18" charset="0"/>
                  </a:rPr>
                  <a:t>的卷积为</a:t>
                </a:r>
                <a:endParaRPr lang="ar-AE" sz="2800" dirty="0">
                  <a:solidFill>
                    <a:srgbClr val="000000"/>
                  </a:solidFill>
                  <a:latin typeface="Cambria Math" panose="02040503050406030204" pitchFamily="18" charset="0"/>
                </a:endParaRPr>
              </a:p>
              <a:p>
                <a:pPr marL="0" indent="0" algn="ctr">
                  <a:spcBef>
                    <a:spcPts val="1200"/>
                  </a:spcBef>
                  <a:buNone/>
                </a:pPr>
                <a14:m>
                  <m:oMath xmlns:m="http://schemas.openxmlformats.org/officeDocument/2006/math">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𝑦</m:t>
                        </m:r>
                      </m:e>
                      <m:sub>
                        <m:r>
                          <a:rPr lang="en-US" altLang="zh-CN" sz="2800" i="1">
                            <a:solidFill>
                              <a:srgbClr val="000000"/>
                            </a:solidFill>
                            <a:latin typeface="Cambria Math" panose="02040503050406030204" pitchFamily="18" charset="0"/>
                          </a:rPr>
                          <m:t>𝑡</m:t>
                        </m:r>
                      </m:sub>
                    </m:sSub>
                    <m:r>
                      <a:rPr lang="ar-AE" sz="2800" i="1" smtClean="0">
                        <a:solidFill>
                          <a:srgbClr val="000000"/>
                        </a:solidFill>
                        <a:latin typeface="Cambria Math" panose="02040503050406030204" pitchFamily="18" charset="0"/>
                      </a:rPr>
                      <m:t>=</m:t>
                    </m:r>
                    <m:nary>
                      <m:naryPr>
                        <m:chr m:val="∑"/>
                        <m:limLoc m:val="subSup"/>
                        <m:ctrlPr>
                          <a:rPr lang="ar-AE" sz="2800" i="1" smtClean="0">
                            <a:solidFill>
                              <a:srgbClr val="000000"/>
                            </a:solidFill>
                            <a:latin typeface="Cambria Math" panose="02040503050406030204" pitchFamily="18" charset="0"/>
                          </a:rPr>
                        </m:ctrlPr>
                      </m:naryPr>
                      <m:sub>
                        <m:r>
                          <m:rPr>
                            <m:brk m:alnAt="25"/>
                          </m:rPr>
                          <a:rPr lang="ar-AE" sz="2800" i="1" smtClean="0">
                            <a:solidFill>
                              <a:srgbClr val="000000"/>
                            </a:solidFill>
                            <a:latin typeface="Cambria Math" panose="02040503050406030204" pitchFamily="18" charset="0"/>
                          </a:rPr>
                          <m:t>𝑘</m:t>
                        </m:r>
                        <m:r>
                          <a:rPr lang="ar-AE" sz="2800" i="1" smtClean="0">
                            <a:solidFill>
                              <a:srgbClr val="000000"/>
                            </a:solidFill>
                            <a:latin typeface="Cambria Math" panose="02040503050406030204" pitchFamily="18" charset="0"/>
                          </a:rPr>
                          <m:t>=</m:t>
                        </m:r>
                        <m:r>
                          <m:rPr>
                            <m:brk m:alnAt="25"/>
                          </m:rPr>
                          <a:rPr lang="ar-AE" sz="2800" i="1" smtClean="0">
                            <a:solidFill>
                              <a:srgbClr val="000000"/>
                            </a:solidFill>
                            <a:latin typeface="Cambria Math" panose="02040503050406030204" pitchFamily="18" charset="0"/>
                          </a:rPr>
                          <m:t>1</m:t>
                        </m:r>
                      </m:sub>
                      <m:sup>
                        <m:r>
                          <a:rPr lang="en-US" sz="2800" b="0" i="1" smtClean="0">
                            <a:solidFill>
                              <a:srgbClr val="000000"/>
                            </a:solidFill>
                            <a:latin typeface="Cambria Math" panose="02040503050406030204" pitchFamily="18" charset="0"/>
                          </a:rPr>
                          <m:t>𝐾</m:t>
                        </m:r>
                      </m:sup>
                      <m:e>
                        <m:sSub>
                          <m:sSubPr>
                            <m:ctrlPr>
                              <a:rPr lang="ar-AE" sz="2800" i="1">
                                <a:solidFill>
                                  <a:srgbClr val="000000"/>
                                </a:solidFill>
                                <a:latin typeface="Cambria Math" panose="02040503050406030204" pitchFamily="18" charset="0"/>
                              </a:rPr>
                            </m:ctrlPr>
                          </m:sSubPr>
                          <m:e>
                            <m:r>
                              <a:rPr lang="ar-AE" sz="2800" i="1">
                                <a:solidFill>
                                  <a:srgbClr val="000000"/>
                                </a:solidFill>
                                <a:latin typeface="Cambria Math" panose="02040503050406030204" pitchFamily="18" charset="0"/>
                              </a:rPr>
                              <m:t>𝑤</m:t>
                            </m:r>
                          </m:e>
                          <m:sub>
                            <m:r>
                              <a:rPr lang="ar-AE" sz="2800" i="1">
                                <a:solidFill>
                                  <a:srgbClr val="000000"/>
                                </a:solidFill>
                                <a:latin typeface="Cambria Math" panose="02040503050406030204" pitchFamily="18" charset="0"/>
                              </a:rPr>
                              <m:t>𝑘</m:t>
                            </m:r>
                          </m:sub>
                        </m:sSub>
                        <m:sSub>
                          <m:sSubPr>
                            <m:ctrlPr>
                              <a:rPr lang="ar-AE" sz="2800" i="1">
                                <a:solidFill>
                                  <a:srgbClr val="000000"/>
                                </a:solidFill>
                                <a:latin typeface="Cambria Math" panose="02040503050406030204" pitchFamily="18" charset="0"/>
                              </a:rPr>
                            </m:ctrlPr>
                          </m:sSubPr>
                          <m:e>
                            <m:r>
                              <a:rPr lang="ar-AE" sz="2800" i="1">
                                <a:solidFill>
                                  <a:srgbClr val="000000"/>
                                </a:solidFill>
                                <a:latin typeface="Cambria Math" panose="02040503050406030204" pitchFamily="18" charset="0"/>
                              </a:rPr>
                              <m:t>𝑥</m:t>
                            </m:r>
                          </m:e>
                          <m:sub>
                            <m:r>
                              <a:rPr lang="ar-AE" sz="2800" i="1">
                                <a:solidFill>
                                  <a:srgbClr val="000000"/>
                                </a:solidFill>
                                <a:latin typeface="Cambria Math" panose="02040503050406030204" pitchFamily="18" charset="0"/>
                              </a:rPr>
                              <m:t>𝑡</m:t>
                            </m:r>
                            <m:r>
                              <a:rPr lang="ar-AE" sz="2800" i="1">
                                <a:solidFill>
                                  <a:srgbClr val="000000"/>
                                </a:solidFill>
                                <a:latin typeface="Cambria Math" panose="02040503050406030204" pitchFamily="18" charset="0"/>
                              </a:rPr>
                              <m:t>−</m:t>
                            </m:r>
                            <m:r>
                              <a:rPr lang="ar-AE" sz="2800" i="1">
                                <a:solidFill>
                                  <a:srgbClr val="000000"/>
                                </a:solidFill>
                                <a:latin typeface="Cambria Math" panose="02040503050406030204" pitchFamily="18" charset="0"/>
                              </a:rPr>
                              <m:t>𝑘</m:t>
                            </m:r>
                            <m:r>
                              <a:rPr lang="ar-AE" sz="2800" i="1">
                                <a:solidFill>
                                  <a:srgbClr val="000000"/>
                                </a:solidFill>
                                <a:latin typeface="Cambria Math" panose="02040503050406030204" pitchFamily="18" charset="0"/>
                              </a:rPr>
                              <m:t>+</m:t>
                            </m:r>
                            <m:r>
                              <a:rPr lang="ar-AE" sz="2800" i="1">
                                <a:solidFill>
                                  <a:srgbClr val="000000"/>
                                </a:solidFill>
                                <a:latin typeface="Cambria Math" panose="02040503050406030204" pitchFamily="18" charset="0"/>
                              </a:rPr>
                              <m:t>1</m:t>
                            </m:r>
                          </m:sub>
                        </m:sSub>
                      </m:e>
                    </m:nary>
                  </m:oMath>
                </a14:m>
                <a:r>
                  <a:rPr lang="ar-AE" sz="2800" dirty="0">
                    <a:solidFill>
                      <a:srgbClr val="000000"/>
                    </a:solidFill>
                  </a:rPr>
                  <a:t> </a:t>
                </a:r>
              </a:p>
            </p:txBody>
          </p:sp>
        </mc:Choice>
        <mc:Fallback xmlns="">
          <p:sp>
            <p:nvSpPr>
              <p:cNvPr id="7" name="内容占位符 2">
                <a:extLst>
                  <a:ext uri="{FF2B5EF4-FFF2-40B4-BE49-F238E27FC236}">
                    <a16:creationId xmlns:a16="http://schemas.microsoft.com/office/drawing/2014/main" id="{3BB28CD4-9791-4940-81B1-BDF122607936}"/>
                  </a:ext>
                </a:extLst>
              </p:cNvPr>
              <p:cNvSpPr txBox="1">
                <a:spLocks noRot="1" noChangeAspect="1" noMove="1" noResize="1" noEditPoints="1" noAdjustHandles="1" noChangeArrowheads="1" noChangeShapeType="1" noTextEdit="1"/>
              </p:cNvSpPr>
              <p:nvPr/>
            </p:nvSpPr>
            <p:spPr bwMode="auto">
              <a:xfrm>
                <a:off x="609600" y="5143500"/>
                <a:ext cx="10972800" cy="952500"/>
              </a:xfrm>
              <a:prstGeom prst="rect">
                <a:avLst/>
              </a:prstGeom>
              <a:blipFill>
                <a:blip r:embed="rId4"/>
                <a:stretch>
                  <a:fillRect l="-556" t="-7051" b="-346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BF194DA8-D1B3-4777-900A-AFED4BD10A23}"/>
                  </a:ext>
                </a:extLst>
              </p:cNvPr>
              <p:cNvSpPr txBox="1">
                <a:spLocks/>
              </p:cNvSpPr>
              <p:nvPr/>
            </p:nvSpPr>
            <p:spPr bwMode="auto">
              <a:xfrm>
                <a:off x="7924800" y="5791200"/>
                <a:ext cx="3200400" cy="533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en-US" altLang="zh-CN" sz="2400" dirty="0">
                    <a:solidFill>
                      <a:srgbClr val="000000"/>
                    </a:solidFill>
                  </a:rPr>
                  <a:t>(</a:t>
                </a:r>
                <a14:m>
                  <m:oMath xmlns:m="http://schemas.openxmlformats.org/officeDocument/2006/math">
                    <m:sSub>
                      <m:sSubPr>
                        <m:ctrlPr>
                          <a:rPr lang="en-US" altLang="zh-CN"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𝑦</m:t>
                        </m:r>
                      </m:e>
                      <m:sub>
                        <m:r>
                          <a:rPr lang="en-US" altLang="zh-CN" sz="2400" b="0" i="1" smtClean="0">
                            <a:solidFill>
                              <a:srgbClr val="000000"/>
                            </a:solidFill>
                            <a:latin typeface="Cambria Math" panose="02040503050406030204" pitchFamily="18" charset="0"/>
                          </a:rPr>
                          <m:t>𝑡</m:t>
                        </m:r>
                      </m:sub>
                    </m:sSub>
                    <m:r>
                      <a:rPr lang="zh-CN" altLang="en-US" sz="2400" i="1">
                        <a:solidFill>
                          <a:srgbClr val="000000"/>
                        </a:solidFill>
                        <a:latin typeface="Cambria Math" panose="02040503050406030204" pitchFamily="18" charset="0"/>
                      </a:rPr>
                      <m:t>的</m:t>
                    </m:r>
                  </m:oMath>
                </a14:m>
                <a:r>
                  <a:rPr lang="zh-CN" altLang="en-US" sz="2400" dirty="0">
                    <a:solidFill>
                      <a:srgbClr val="000000"/>
                    </a:solidFill>
                  </a:rPr>
                  <a:t>下标</a:t>
                </a:r>
                <a14:m>
                  <m:oMath xmlns:m="http://schemas.openxmlformats.org/officeDocument/2006/math">
                    <m:r>
                      <a:rPr lang="en-US" altLang="zh-CN" sz="2400" i="1">
                        <a:solidFill>
                          <a:srgbClr val="000000"/>
                        </a:solidFill>
                        <a:latin typeface="Cambria Math" panose="02040503050406030204" pitchFamily="18" charset="0"/>
                      </a:rPr>
                      <m:t>𝑡</m:t>
                    </m:r>
                  </m:oMath>
                </a14:m>
                <a:r>
                  <a:rPr lang="zh-CN" altLang="en-US" sz="2400" dirty="0">
                    <a:solidFill>
                      <a:srgbClr val="000000"/>
                    </a:solidFill>
                  </a:rPr>
                  <a:t>从</a:t>
                </a:r>
                <a14:m>
                  <m:oMath xmlns:m="http://schemas.openxmlformats.org/officeDocument/2006/math">
                    <m:r>
                      <a:rPr lang="en-US" altLang="zh-CN" sz="2400" i="1">
                        <a:solidFill>
                          <a:srgbClr val="000000"/>
                        </a:solidFill>
                        <a:latin typeface="Cambria Math" panose="02040503050406030204" pitchFamily="18" charset="0"/>
                      </a:rPr>
                      <m:t>𝐾</m:t>
                    </m:r>
                  </m:oMath>
                </a14:m>
                <a:r>
                  <a:rPr lang="zh-CN" altLang="en-US" sz="2400" dirty="0">
                    <a:solidFill>
                      <a:srgbClr val="000000"/>
                    </a:solidFill>
                  </a:rPr>
                  <a:t>开始</a:t>
                </a:r>
                <a:r>
                  <a:rPr lang="en-US" altLang="zh-CN" sz="2400" dirty="0">
                    <a:solidFill>
                      <a:srgbClr val="000000"/>
                    </a:solidFill>
                  </a:rPr>
                  <a:t>)</a:t>
                </a:r>
                <a:endParaRPr lang="zh-CN" altLang="en-US" sz="2400" dirty="0">
                  <a:solidFill>
                    <a:srgbClr val="000000"/>
                  </a:solidFill>
                </a:endParaRPr>
              </a:p>
            </p:txBody>
          </p:sp>
        </mc:Choice>
        <mc:Fallback xmlns="">
          <p:sp>
            <p:nvSpPr>
              <p:cNvPr id="4" name="内容占位符 2">
                <a:extLst>
                  <a:ext uri="{FF2B5EF4-FFF2-40B4-BE49-F238E27FC236}">
                    <a16:creationId xmlns:a16="http://schemas.microsoft.com/office/drawing/2014/main" id="{BF194DA8-D1B3-4777-900A-AFED4BD10A23}"/>
                  </a:ext>
                </a:extLst>
              </p:cNvPr>
              <p:cNvSpPr txBox="1">
                <a:spLocks noRot="1" noChangeAspect="1" noMove="1" noResize="1" noEditPoints="1" noAdjustHandles="1" noChangeArrowheads="1" noChangeShapeType="1" noTextEdit="1"/>
              </p:cNvSpPr>
              <p:nvPr/>
            </p:nvSpPr>
            <p:spPr bwMode="auto">
              <a:xfrm>
                <a:off x="7924800" y="5791200"/>
                <a:ext cx="3200400" cy="533400"/>
              </a:xfrm>
              <a:prstGeom prst="rect">
                <a:avLst/>
              </a:prstGeom>
              <a:blipFill>
                <a:blip r:embed="rId5"/>
                <a:stretch>
                  <a:fillRect l="-2857" t="-10227" b="-12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45773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4343400"/>
            <a:ext cx="3581400" cy="461665"/>
          </a:xfrm>
          <a:prstGeom prst="rect">
            <a:avLst/>
          </a:prstGeom>
          <a:noFill/>
        </p:spPr>
        <p:txBody>
          <a:bodyPr wrap="square" rtlCol="0">
            <a:spAutoFit/>
          </a:bodyPr>
          <a:lstStyle/>
          <a:p>
            <a:pPr>
              <a:spcAft>
                <a:spcPts val="2400"/>
              </a:spcAft>
            </a:pPr>
            <a:r>
              <a:rPr lang="en-US" altLang="zh-CN" sz="2400" dirty="0">
                <a:solidFill>
                  <a:srgbClr val="000000"/>
                </a:solidFill>
              </a:rPr>
              <a:t>5. </a:t>
            </a:r>
            <a:r>
              <a:rPr lang="zh-CN" altLang="en-US" sz="2400" dirty="0">
                <a:solidFill>
                  <a:srgbClr val="000000"/>
                </a:solidFill>
              </a:rPr>
              <a:t>池化层</a:t>
            </a:r>
            <a:r>
              <a:rPr lang="en-US" altLang="zh-CN" sz="2400" dirty="0">
                <a:solidFill>
                  <a:srgbClr val="000000"/>
                </a:solidFill>
              </a:rPr>
              <a:t>S4</a:t>
            </a:r>
            <a:endParaRPr lang="zh-CN" altLang="en-US" sz="2400" dirty="0">
              <a:solidFill>
                <a:srgbClr val="000000"/>
              </a:solidFill>
            </a:endParaRP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LeNet-5</a:t>
            </a:r>
            <a:endParaRPr lang="zh-CN" altLang="en-US" dirty="0"/>
          </a:p>
        </p:txBody>
      </p:sp>
      <p:pic>
        <p:nvPicPr>
          <p:cNvPr id="6" name="图片 5" descr="图示&#10;&#10;描述已自动生成">
            <a:extLst>
              <a:ext uri="{FF2B5EF4-FFF2-40B4-BE49-F238E27FC236}">
                <a16:creationId xmlns:a16="http://schemas.microsoft.com/office/drawing/2014/main" id="{822C4C4B-D675-BD9F-94C9-599DF94B0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19200"/>
            <a:ext cx="9949430" cy="2743200"/>
          </a:xfrm>
          <a:prstGeom prst="rect">
            <a:avLst/>
          </a:prstGeom>
        </p:spPr>
      </p:pic>
      <p:sp>
        <p:nvSpPr>
          <p:cNvPr id="7" name="文本框 6">
            <a:extLst>
              <a:ext uri="{FF2B5EF4-FFF2-40B4-BE49-F238E27FC236}">
                <a16:creationId xmlns:a16="http://schemas.microsoft.com/office/drawing/2014/main" id="{3C5DF504-33DD-1F8D-22D6-E6593067D762}"/>
              </a:ext>
            </a:extLst>
          </p:cNvPr>
          <p:cNvSpPr txBox="1"/>
          <p:nvPr/>
        </p:nvSpPr>
        <p:spPr>
          <a:xfrm>
            <a:off x="609600" y="4953000"/>
            <a:ext cx="11353800" cy="1138773"/>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zh-CN" altLang="en-US" sz="2400" dirty="0">
                <a:solidFill>
                  <a:srgbClr val="000000"/>
                </a:solidFill>
              </a:rPr>
              <a:t>输入特征图：</a:t>
            </a:r>
            <a:r>
              <a:rPr lang="en-US" altLang="zh-CN" sz="2400" dirty="0">
                <a:solidFill>
                  <a:srgbClr val="000000"/>
                </a:solidFill>
              </a:rPr>
              <a:t>10</a:t>
            </a:r>
            <a:r>
              <a:rPr lang="zh-CN" altLang="en-US" sz="2400" dirty="0">
                <a:solidFill>
                  <a:srgbClr val="000000"/>
                </a:solidFill>
              </a:rPr>
              <a:t>*</a:t>
            </a:r>
            <a:r>
              <a:rPr lang="en-US" altLang="zh-CN" sz="2400" dirty="0">
                <a:solidFill>
                  <a:srgbClr val="000000"/>
                </a:solidFill>
              </a:rPr>
              <a:t>10</a:t>
            </a:r>
            <a:r>
              <a:rPr lang="zh-CN" altLang="en-US" sz="2400" dirty="0">
                <a:solidFill>
                  <a:srgbClr val="000000"/>
                </a:solidFill>
              </a:rPr>
              <a:t>*</a:t>
            </a:r>
            <a:r>
              <a:rPr lang="en-US" altLang="zh-CN" sz="2400" dirty="0">
                <a:solidFill>
                  <a:srgbClr val="000000"/>
                </a:solidFill>
              </a:rPr>
              <a:t>16</a:t>
            </a:r>
            <a:r>
              <a:rPr lang="zh-CN" altLang="en-US" sz="2400" dirty="0">
                <a:solidFill>
                  <a:srgbClr val="000000"/>
                </a:solidFill>
              </a:rPr>
              <a:t>；卷积核大小：</a:t>
            </a:r>
            <a:r>
              <a:rPr lang="en-US" altLang="zh-CN" sz="2400" dirty="0">
                <a:solidFill>
                  <a:srgbClr val="000000"/>
                </a:solidFill>
              </a:rPr>
              <a:t>2</a:t>
            </a:r>
            <a:r>
              <a:rPr lang="zh-CN" altLang="en-US" sz="2400" dirty="0">
                <a:solidFill>
                  <a:srgbClr val="000000"/>
                </a:solidFill>
              </a:rPr>
              <a:t>*</a:t>
            </a:r>
            <a:r>
              <a:rPr lang="en-US" altLang="zh-CN" sz="2400" dirty="0">
                <a:solidFill>
                  <a:srgbClr val="000000"/>
                </a:solidFill>
              </a:rPr>
              <a:t>2</a:t>
            </a:r>
            <a:r>
              <a:rPr lang="zh-CN" altLang="en-US" sz="2400" dirty="0">
                <a:solidFill>
                  <a:srgbClr val="000000"/>
                </a:solidFill>
              </a:rPr>
              <a:t>；步长：</a:t>
            </a:r>
            <a:r>
              <a:rPr lang="en-US" altLang="zh-CN" sz="2400" dirty="0">
                <a:solidFill>
                  <a:srgbClr val="000000"/>
                </a:solidFill>
              </a:rPr>
              <a:t>2</a:t>
            </a:r>
            <a:r>
              <a:rPr lang="zh-CN" altLang="en-US" sz="2400" dirty="0">
                <a:solidFill>
                  <a:srgbClr val="000000"/>
                </a:solidFill>
              </a:rPr>
              <a:t>；填充：</a:t>
            </a:r>
            <a:r>
              <a:rPr lang="en-US" altLang="zh-CN" sz="2400" dirty="0">
                <a:solidFill>
                  <a:srgbClr val="000000"/>
                </a:solidFill>
              </a:rPr>
              <a:t>0</a:t>
            </a:r>
          </a:p>
          <a:p>
            <a:pPr marL="342900" indent="-342900">
              <a:spcAft>
                <a:spcPts val="2400"/>
              </a:spcAft>
              <a:buFont typeface="Arial" panose="020B0604020202020204" pitchFamily="34" charset="0"/>
              <a:buChar char="•"/>
            </a:pPr>
            <a:r>
              <a:rPr lang="zh-CN" altLang="en-US" sz="2400" dirty="0">
                <a:solidFill>
                  <a:srgbClr val="000000"/>
                </a:solidFill>
              </a:rPr>
              <a:t>输出特征图：</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16</a:t>
            </a:r>
            <a:endParaRPr lang="zh-CN" altLang="en-US" sz="2400" dirty="0">
              <a:solidFill>
                <a:srgbClr val="000000"/>
              </a:solidFill>
            </a:endParaRPr>
          </a:p>
        </p:txBody>
      </p:sp>
    </p:spTree>
    <p:extLst>
      <p:ext uri="{BB962C8B-B14F-4D97-AF65-F5344CB8AC3E}">
        <p14:creationId xmlns:p14="http://schemas.microsoft.com/office/powerpoint/2010/main" val="28102762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4343400"/>
            <a:ext cx="3581400" cy="461665"/>
          </a:xfrm>
          <a:prstGeom prst="rect">
            <a:avLst/>
          </a:prstGeom>
          <a:noFill/>
        </p:spPr>
        <p:txBody>
          <a:bodyPr wrap="square" rtlCol="0">
            <a:spAutoFit/>
          </a:bodyPr>
          <a:lstStyle/>
          <a:p>
            <a:pPr>
              <a:spcAft>
                <a:spcPts val="2400"/>
              </a:spcAft>
            </a:pPr>
            <a:r>
              <a:rPr lang="en-US" altLang="zh-CN" sz="2400" dirty="0">
                <a:solidFill>
                  <a:srgbClr val="000000"/>
                </a:solidFill>
              </a:rPr>
              <a:t>6. </a:t>
            </a:r>
            <a:r>
              <a:rPr lang="zh-CN" altLang="en-US" sz="2400" dirty="0">
                <a:solidFill>
                  <a:srgbClr val="000000"/>
                </a:solidFill>
              </a:rPr>
              <a:t>卷积层</a:t>
            </a:r>
            <a:r>
              <a:rPr lang="en-US" altLang="zh-CN" sz="2400" dirty="0">
                <a:solidFill>
                  <a:srgbClr val="000000"/>
                </a:solidFill>
              </a:rPr>
              <a:t>C5</a:t>
            </a:r>
            <a:endParaRPr lang="zh-CN" altLang="en-US" sz="2400" dirty="0">
              <a:solidFill>
                <a:srgbClr val="000000"/>
              </a:solidFill>
            </a:endParaRP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LeNet-5</a:t>
            </a:r>
            <a:endParaRPr lang="zh-CN" altLang="en-US" dirty="0"/>
          </a:p>
        </p:txBody>
      </p:sp>
      <p:pic>
        <p:nvPicPr>
          <p:cNvPr id="6" name="图片 5" descr="图示&#10;&#10;描述已自动生成">
            <a:extLst>
              <a:ext uri="{FF2B5EF4-FFF2-40B4-BE49-F238E27FC236}">
                <a16:creationId xmlns:a16="http://schemas.microsoft.com/office/drawing/2014/main" id="{822C4C4B-D675-BD9F-94C9-599DF94B0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19200"/>
            <a:ext cx="9949430" cy="2743200"/>
          </a:xfrm>
          <a:prstGeom prst="rect">
            <a:avLst/>
          </a:prstGeom>
        </p:spPr>
      </p:pic>
      <p:sp>
        <p:nvSpPr>
          <p:cNvPr id="7" name="文本框 6">
            <a:extLst>
              <a:ext uri="{FF2B5EF4-FFF2-40B4-BE49-F238E27FC236}">
                <a16:creationId xmlns:a16="http://schemas.microsoft.com/office/drawing/2014/main" id="{3C5DF504-33DD-1F8D-22D6-E6593067D762}"/>
              </a:ext>
            </a:extLst>
          </p:cNvPr>
          <p:cNvSpPr txBox="1"/>
          <p:nvPr/>
        </p:nvSpPr>
        <p:spPr>
          <a:xfrm>
            <a:off x="609600" y="4953000"/>
            <a:ext cx="11353800" cy="1138773"/>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zh-CN" altLang="en-US" sz="2400" dirty="0">
                <a:solidFill>
                  <a:srgbClr val="000000"/>
                </a:solidFill>
              </a:rPr>
              <a:t>输入特征图：</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16</a:t>
            </a:r>
            <a:r>
              <a:rPr lang="zh-CN" altLang="en-US" sz="2400" dirty="0">
                <a:solidFill>
                  <a:srgbClr val="000000"/>
                </a:solidFill>
              </a:rPr>
              <a:t>；卷积核大小：</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5</a:t>
            </a:r>
            <a:r>
              <a:rPr lang="zh-CN" altLang="en-US" sz="2400" dirty="0">
                <a:solidFill>
                  <a:srgbClr val="000000"/>
                </a:solidFill>
              </a:rPr>
              <a:t>；步长：</a:t>
            </a:r>
            <a:r>
              <a:rPr lang="en-US" altLang="zh-CN" sz="2400" dirty="0">
                <a:solidFill>
                  <a:srgbClr val="000000"/>
                </a:solidFill>
              </a:rPr>
              <a:t>1</a:t>
            </a:r>
            <a:r>
              <a:rPr lang="zh-CN" altLang="en-US" sz="2400" dirty="0">
                <a:solidFill>
                  <a:srgbClr val="000000"/>
                </a:solidFill>
              </a:rPr>
              <a:t>；填充：</a:t>
            </a:r>
            <a:r>
              <a:rPr lang="en-US" altLang="zh-CN" sz="2400" dirty="0">
                <a:solidFill>
                  <a:srgbClr val="000000"/>
                </a:solidFill>
              </a:rPr>
              <a:t>0</a:t>
            </a:r>
            <a:r>
              <a:rPr lang="zh-CN" altLang="en-US" sz="2400" dirty="0">
                <a:solidFill>
                  <a:srgbClr val="000000"/>
                </a:solidFill>
              </a:rPr>
              <a:t>；卷积核个数：</a:t>
            </a:r>
            <a:r>
              <a:rPr lang="en-US" altLang="zh-CN" sz="2400" dirty="0">
                <a:solidFill>
                  <a:srgbClr val="000000"/>
                </a:solidFill>
              </a:rPr>
              <a:t>120</a:t>
            </a:r>
          </a:p>
          <a:p>
            <a:pPr marL="342900" indent="-342900">
              <a:spcAft>
                <a:spcPts val="2400"/>
              </a:spcAft>
              <a:buFont typeface="Arial" panose="020B0604020202020204" pitchFamily="34" charset="0"/>
              <a:buChar char="•"/>
            </a:pPr>
            <a:r>
              <a:rPr lang="zh-CN" altLang="en-US" sz="2400" dirty="0">
                <a:solidFill>
                  <a:srgbClr val="000000"/>
                </a:solidFill>
              </a:rPr>
              <a:t>输出特征图：</a:t>
            </a:r>
            <a:r>
              <a:rPr lang="en-US" altLang="zh-CN" sz="2400" dirty="0">
                <a:solidFill>
                  <a:srgbClr val="000000"/>
                </a:solidFill>
              </a:rPr>
              <a:t>1</a:t>
            </a: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a:t>
            </a:r>
            <a:r>
              <a:rPr lang="en-US" altLang="zh-CN" sz="2400" dirty="0">
                <a:solidFill>
                  <a:srgbClr val="000000"/>
                </a:solidFill>
              </a:rPr>
              <a:t>120</a:t>
            </a:r>
            <a:r>
              <a:rPr lang="zh-CN" altLang="en-US" sz="2400" dirty="0">
                <a:solidFill>
                  <a:srgbClr val="000000"/>
                </a:solidFill>
              </a:rPr>
              <a:t> </a:t>
            </a:r>
          </a:p>
        </p:txBody>
      </p:sp>
    </p:spTree>
    <p:extLst>
      <p:ext uri="{BB962C8B-B14F-4D97-AF65-F5344CB8AC3E}">
        <p14:creationId xmlns:p14="http://schemas.microsoft.com/office/powerpoint/2010/main" val="159132125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4343400"/>
            <a:ext cx="3581400" cy="461665"/>
          </a:xfrm>
          <a:prstGeom prst="rect">
            <a:avLst/>
          </a:prstGeom>
          <a:noFill/>
        </p:spPr>
        <p:txBody>
          <a:bodyPr wrap="square" rtlCol="0">
            <a:spAutoFit/>
          </a:bodyPr>
          <a:lstStyle/>
          <a:p>
            <a:pPr>
              <a:spcAft>
                <a:spcPts val="2400"/>
              </a:spcAft>
            </a:pPr>
            <a:r>
              <a:rPr lang="en-US" altLang="zh-CN" sz="2400" dirty="0">
                <a:solidFill>
                  <a:srgbClr val="000000"/>
                </a:solidFill>
              </a:rPr>
              <a:t>7. </a:t>
            </a:r>
            <a:r>
              <a:rPr lang="zh-CN" altLang="en-US" sz="2400" dirty="0">
                <a:solidFill>
                  <a:srgbClr val="000000"/>
                </a:solidFill>
              </a:rPr>
              <a:t>全连接层</a:t>
            </a:r>
            <a:r>
              <a:rPr lang="en-US" altLang="zh-CN" sz="2400" dirty="0">
                <a:solidFill>
                  <a:srgbClr val="000000"/>
                </a:solidFill>
              </a:rPr>
              <a:t>F6</a:t>
            </a:r>
            <a:endParaRPr lang="zh-CN" altLang="en-US" sz="2400" dirty="0">
              <a:solidFill>
                <a:srgbClr val="000000"/>
              </a:solidFill>
            </a:endParaRP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LeNet-5</a:t>
            </a:r>
            <a:endParaRPr lang="zh-CN" altLang="en-US" dirty="0"/>
          </a:p>
        </p:txBody>
      </p:sp>
      <p:pic>
        <p:nvPicPr>
          <p:cNvPr id="6" name="图片 5" descr="图示&#10;&#10;描述已自动生成">
            <a:extLst>
              <a:ext uri="{FF2B5EF4-FFF2-40B4-BE49-F238E27FC236}">
                <a16:creationId xmlns:a16="http://schemas.microsoft.com/office/drawing/2014/main" id="{822C4C4B-D675-BD9F-94C9-599DF94B0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19200"/>
            <a:ext cx="9949430" cy="2743200"/>
          </a:xfrm>
          <a:prstGeom prst="rect">
            <a:avLst/>
          </a:prstGeom>
        </p:spPr>
      </p:pic>
      <p:sp>
        <p:nvSpPr>
          <p:cNvPr id="7" name="文本框 6">
            <a:extLst>
              <a:ext uri="{FF2B5EF4-FFF2-40B4-BE49-F238E27FC236}">
                <a16:creationId xmlns:a16="http://schemas.microsoft.com/office/drawing/2014/main" id="{3C5DF504-33DD-1F8D-22D6-E6593067D762}"/>
              </a:ext>
            </a:extLst>
          </p:cNvPr>
          <p:cNvSpPr txBox="1"/>
          <p:nvPr/>
        </p:nvSpPr>
        <p:spPr>
          <a:xfrm>
            <a:off x="609600" y="4953000"/>
            <a:ext cx="11353800" cy="1138773"/>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zh-CN" altLang="en-US" sz="2400" dirty="0">
                <a:solidFill>
                  <a:srgbClr val="000000"/>
                </a:solidFill>
              </a:rPr>
              <a:t>输入特征图：</a:t>
            </a:r>
            <a:r>
              <a:rPr lang="en-US" altLang="zh-CN" sz="2400" dirty="0">
                <a:solidFill>
                  <a:srgbClr val="000000"/>
                </a:solidFill>
              </a:rPr>
              <a:t>120</a:t>
            </a:r>
            <a:r>
              <a:rPr lang="zh-CN" altLang="en-US" sz="2400" dirty="0">
                <a:solidFill>
                  <a:srgbClr val="000000"/>
                </a:solidFill>
              </a:rPr>
              <a:t>维向量</a:t>
            </a:r>
            <a:endParaRPr lang="en-US" altLang="zh-CN" sz="2400" dirty="0">
              <a:solidFill>
                <a:srgbClr val="000000"/>
              </a:solidFill>
            </a:endParaRPr>
          </a:p>
          <a:p>
            <a:pPr marL="342900" indent="-342900">
              <a:spcAft>
                <a:spcPts val="2400"/>
              </a:spcAft>
              <a:buFont typeface="Arial" panose="020B0604020202020204" pitchFamily="34" charset="0"/>
              <a:buChar char="•"/>
            </a:pPr>
            <a:r>
              <a:rPr lang="zh-CN" altLang="en-US" sz="2400" dirty="0">
                <a:solidFill>
                  <a:srgbClr val="000000"/>
                </a:solidFill>
              </a:rPr>
              <a:t>输出特征图：</a:t>
            </a:r>
            <a:r>
              <a:rPr lang="en-US" altLang="zh-CN" sz="2400" dirty="0">
                <a:solidFill>
                  <a:srgbClr val="000000"/>
                </a:solidFill>
              </a:rPr>
              <a:t>84</a:t>
            </a:r>
            <a:r>
              <a:rPr lang="zh-CN" altLang="en-US" sz="2400" dirty="0">
                <a:solidFill>
                  <a:srgbClr val="000000"/>
                </a:solidFill>
              </a:rPr>
              <a:t>维向量</a:t>
            </a:r>
          </a:p>
        </p:txBody>
      </p:sp>
    </p:spTree>
    <p:extLst>
      <p:ext uri="{BB962C8B-B14F-4D97-AF65-F5344CB8AC3E}">
        <p14:creationId xmlns:p14="http://schemas.microsoft.com/office/powerpoint/2010/main" val="65788626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4343400"/>
            <a:ext cx="3581400" cy="461665"/>
          </a:xfrm>
          <a:prstGeom prst="rect">
            <a:avLst/>
          </a:prstGeom>
          <a:noFill/>
        </p:spPr>
        <p:txBody>
          <a:bodyPr wrap="square" rtlCol="0">
            <a:spAutoFit/>
          </a:bodyPr>
          <a:lstStyle/>
          <a:p>
            <a:pPr>
              <a:spcAft>
                <a:spcPts val="2400"/>
              </a:spcAft>
            </a:pPr>
            <a:r>
              <a:rPr lang="en-US" altLang="zh-CN" sz="2400" dirty="0">
                <a:solidFill>
                  <a:srgbClr val="000000"/>
                </a:solidFill>
              </a:rPr>
              <a:t>8. </a:t>
            </a:r>
            <a:r>
              <a:rPr lang="zh-CN" altLang="en-US" sz="2400" dirty="0">
                <a:solidFill>
                  <a:srgbClr val="000000"/>
                </a:solidFill>
              </a:rPr>
              <a:t>输出层</a:t>
            </a: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LeNet-5</a:t>
            </a:r>
            <a:endParaRPr lang="zh-CN" altLang="en-US" dirty="0"/>
          </a:p>
        </p:txBody>
      </p:sp>
      <p:pic>
        <p:nvPicPr>
          <p:cNvPr id="6" name="图片 5" descr="图示&#10;&#10;描述已自动生成">
            <a:extLst>
              <a:ext uri="{FF2B5EF4-FFF2-40B4-BE49-F238E27FC236}">
                <a16:creationId xmlns:a16="http://schemas.microsoft.com/office/drawing/2014/main" id="{822C4C4B-D675-BD9F-94C9-599DF94B0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19200"/>
            <a:ext cx="9949430" cy="2743200"/>
          </a:xfrm>
          <a:prstGeom prst="rect">
            <a:avLst/>
          </a:prstGeom>
        </p:spPr>
      </p:pic>
      <p:sp>
        <p:nvSpPr>
          <p:cNvPr id="7" name="文本框 6">
            <a:extLst>
              <a:ext uri="{FF2B5EF4-FFF2-40B4-BE49-F238E27FC236}">
                <a16:creationId xmlns:a16="http://schemas.microsoft.com/office/drawing/2014/main" id="{3C5DF504-33DD-1F8D-22D6-E6593067D762}"/>
              </a:ext>
            </a:extLst>
          </p:cNvPr>
          <p:cNvSpPr txBox="1"/>
          <p:nvPr/>
        </p:nvSpPr>
        <p:spPr>
          <a:xfrm>
            <a:off x="609600" y="4953000"/>
            <a:ext cx="11353800" cy="1138773"/>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zh-CN" altLang="en-US" sz="2400" dirty="0">
                <a:solidFill>
                  <a:srgbClr val="000000"/>
                </a:solidFill>
              </a:rPr>
              <a:t>输入特征图：</a:t>
            </a:r>
            <a:r>
              <a:rPr lang="en-US" altLang="zh-CN" sz="2400" dirty="0">
                <a:solidFill>
                  <a:srgbClr val="000000"/>
                </a:solidFill>
              </a:rPr>
              <a:t>84</a:t>
            </a:r>
            <a:r>
              <a:rPr lang="zh-CN" altLang="en-US" sz="2400" dirty="0">
                <a:solidFill>
                  <a:srgbClr val="000000"/>
                </a:solidFill>
              </a:rPr>
              <a:t>维向量</a:t>
            </a:r>
            <a:endParaRPr lang="en-US" altLang="zh-CN" sz="2400" dirty="0">
              <a:solidFill>
                <a:srgbClr val="000000"/>
              </a:solidFill>
            </a:endParaRPr>
          </a:p>
          <a:p>
            <a:pPr marL="342900" indent="-342900">
              <a:spcAft>
                <a:spcPts val="2400"/>
              </a:spcAft>
              <a:buFont typeface="Arial" panose="020B0604020202020204" pitchFamily="34" charset="0"/>
              <a:buChar char="•"/>
            </a:pPr>
            <a:r>
              <a:rPr lang="zh-CN" altLang="en-US" sz="2400" dirty="0">
                <a:solidFill>
                  <a:srgbClr val="000000"/>
                </a:solidFill>
              </a:rPr>
              <a:t>输出特征图：</a:t>
            </a:r>
            <a:r>
              <a:rPr lang="en-US" altLang="zh-CN" sz="2400" dirty="0">
                <a:solidFill>
                  <a:srgbClr val="000000"/>
                </a:solidFill>
              </a:rPr>
              <a:t>10</a:t>
            </a:r>
            <a:r>
              <a:rPr lang="zh-CN" altLang="en-US" sz="2400" dirty="0">
                <a:solidFill>
                  <a:srgbClr val="000000"/>
                </a:solidFill>
              </a:rPr>
              <a:t>维向量（利用</a:t>
            </a:r>
            <a:r>
              <a:rPr lang="en-US" altLang="zh-CN" sz="2400" dirty="0" err="1">
                <a:solidFill>
                  <a:srgbClr val="000000"/>
                </a:solidFill>
              </a:rPr>
              <a:t>Softmax</a:t>
            </a:r>
            <a:r>
              <a:rPr lang="zh-CN" altLang="en-US" sz="2400" dirty="0">
                <a:solidFill>
                  <a:srgbClr val="000000"/>
                </a:solidFill>
              </a:rPr>
              <a:t>得到</a:t>
            </a:r>
            <a:r>
              <a:rPr lang="en-US" altLang="zh-CN" sz="2400" dirty="0">
                <a:solidFill>
                  <a:srgbClr val="000000"/>
                </a:solidFill>
              </a:rPr>
              <a:t>10</a:t>
            </a:r>
            <a:r>
              <a:rPr lang="zh-CN" altLang="en-US" sz="2400" dirty="0">
                <a:solidFill>
                  <a:srgbClr val="000000"/>
                </a:solidFill>
              </a:rPr>
              <a:t>个类别的概率）</a:t>
            </a:r>
          </a:p>
        </p:txBody>
      </p:sp>
    </p:spTree>
    <p:extLst>
      <p:ext uri="{BB962C8B-B14F-4D97-AF65-F5344CB8AC3E}">
        <p14:creationId xmlns:p14="http://schemas.microsoft.com/office/powerpoint/2010/main" val="189775756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990600"/>
            <a:ext cx="11201400" cy="2923877"/>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400" dirty="0">
                <a:solidFill>
                  <a:srgbClr val="000000"/>
                </a:solidFill>
                <a:sym typeface="+mn-ea"/>
              </a:rPr>
              <a:t>2012</a:t>
            </a:r>
            <a:r>
              <a:rPr lang="zh-CN" altLang="en-US" sz="2400" dirty="0">
                <a:solidFill>
                  <a:srgbClr val="000000"/>
                </a:solidFill>
                <a:sym typeface="+mn-ea"/>
              </a:rPr>
              <a:t>年</a:t>
            </a:r>
            <a:r>
              <a:rPr lang="en-US" altLang="zh-CN" sz="2400" dirty="0">
                <a:solidFill>
                  <a:srgbClr val="000000"/>
                </a:solidFill>
                <a:sym typeface="+mn-ea"/>
              </a:rPr>
              <a:t>ImageNet</a:t>
            </a:r>
            <a:r>
              <a:rPr lang="zh-CN" altLang="en-US" sz="2400" dirty="0">
                <a:solidFill>
                  <a:srgbClr val="000000"/>
                </a:solidFill>
                <a:sym typeface="+mn-ea"/>
              </a:rPr>
              <a:t>图像识别竞赛（</a:t>
            </a:r>
            <a:r>
              <a:rPr lang="en-US" altLang="zh-CN" sz="2400" dirty="0">
                <a:solidFill>
                  <a:srgbClr val="000000"/>
                </a:solidFill>
                <a:sym typeface="+mn-ea"/>
              </a:rPr>
              <a:t>ILSVRC</a:t>
            </a:r>
            <a:r>
              <a:rPr lang="zh-CN" altLang="en-US" sz="2400" dirty="0">
                <a:solidFill>
                  <a:srgbClr val="000000"/>
                </a:solidFill>
                <a:sym typeface="+mn-ea"/>
              </a:rPr>
              <a:t>）冠军算法。</a:t>
            </a:r>
            <a:endParaRPr lang="en-US" altLang="zh-CN" sz="2400" dirty="0">
              <a:solidFill>
                <a:srgbClr val="000000"/>
              </a:solidFill>
              <a:sym typeface="+mn-ea"/>
            </a:endParaRPr>
          </a:p>
          <a:p>
            <a:pPr marL="285750" indent="-285750">
              <a:spcAft>
                <a:spcPts val="2400"/>
              </a:spcAft>
              <a:buFont typeface="Arial" panose="020B0604020202020204" pitchFamily="34" charset="0"/>
              <a:buChar char="•"/>
            </a:pPr>
            <a:r>
              <a:rPr lang="zh-CN" altLang="en-US" sz="2400" dirty="0">
                <a:solidFill>
                  <a:srgbClr val="000000"/>
                </a:solidFill>
              </a:rPr>
              <a:t>第一个现代深度卷积网络模型：使用</a:t>
            </a:r>
            <a:r>
              <a:rPr lang="en-US" altLang="zh-CN" sz="2400" dirty="0">
                <a:solidFill>
                  <a:srgbClr val="000000"/>
                </a:solidFill>
              </a:rPr>
              <a:t>GPU</a:t>
            </a:r>
            <a:r>
              <a:rPr lang="zh-CN" altLang="en-US" sz="2400" dirty="0">
                <a:solidFill>
                  <a:srgbClr val="000000"/>
                </a:solidFill>
              </a:rPr>
              <a:t>进行并行训练，采用了</a:t>
            </a:r>
            <a:r>
              <a:rPr lang="en-US" altLang="zh-CN" sz="2400" dirty="0" err="1">
                <a:solidFill>
                  <a:srgbClr val="000000"/>
                </a:solidFill>
              </a:rPr>
              <a:t>ReLU</a:t>
            </a:r>
            <a:r>
              <a:rPr lang="zh-CN" altLang="en-US" sz="2400" dirty="0">
                <a:solidFill>
                  <a:srgbClr val="000000"/>
                </a:solidFill>
              </a:rPr>
              <a:t>作为非线性激活函数，使用</a:t>
            </a:r>
            <a:r>
              <a:rPr lang="en-US" altLang="zh-CN" sz="2400" dirty="0">
                <a:solidFill>
                  <a:srgbClr val="000000"/>
                </a:solidFill>
              </a:rPr>
              <a:t>Dropout</a:t>
            </a:r>
            <a:r>
              <a:rPr lang="zh-CN" altLang="en-US" sz="2400" dirty="0">
                <a:solidFill>
                  <a:srgbClr val="000000"/>
                </a:solidFill>
              </a:rPr>
              <a:t>防止过拟合，使用数据增强等。</a:t>
            </a:r>
            <a:endParaRPr lang="en-US" altLang="zh-CN" sz="2400" dirty="0">
              <a:solidFill>
                <a:srgbClr val="000000"/>
              </a:solidFill>
            </a:endParaRPr>
          </a:p>
          <a:p>
            <a:pPr marL="285750" indent="-285750">
              <a:spcAft>
                <a:spcPts val="2400"/>
              </a:spcAft>
              <a:buFont typeface="Arial" panose="020B0604020202020204" pitchFamily="34" charset="0"/>
              <a:buChar char="•"/>
            </a:pPr>
            <a:r>
              <a:rPr lang="en-US" altLang="zh-CN" sz="2400" dirty="0" err="1">
                <a:solidFill>
                  <a:srgbClr val="000000"/>
                </a:solidFill>
              </a:rPr>
              <a:t>AlexNet</a:t>
            </a:r>
            <a:r>
              <a:rPr lang="zh-CN" altLang="en-US" sz="2400" dirty="0">
                <a:solidFill>
                  <a:srgbClr val="000000"/>
                </a:solidFill>
              </a:rPr>
              <a:t>跟</a:t>
            </a:r>
            <a:r>
              <a:rPr lang="en-US" altLang="zh-CN" sz="2400" dirty="0" err="1">
                <a:solidFill>
                  <a:srgbClr val="000000"/>
                </a:solidFill>
              </a:rPr>
              <a:t>LeNet</a:t>
            </a:r>
            <a:r>
              <a:rPr lang="zh-CN" altLang="en-US" sz="2400" dirty="0">
                <a:solidFill>
                  <a:srgbClr val="000000"/>
                </a:solidFill>
              </a:rPr>
              <a:t>结构类似，但使用了更多的卷积层和更大的参数空间来拟合大规模数据集，包括</a:t>
            </a:r>
            <a:r>
              <a:rPr lang="en-US" altLang="zh-CN" sz="2400" dirty="0">
                <a:solidFill>
                  <a:srgbClr val="000000"/>
                </a:solidFill>
              </a:rPr>
              <a:t>5</a:t>
            </a:r>
            <a:r>
              <a:rPr lang="zh-CN" altLang="en-US" sz="2400" dirty="0">
                <a:solidFill>
                  <a:srgbClr val="000000"/>
                </a:solidFill>
              </a:rPr>
              <a:t>个卷积层、</a:t>
            </a:r>
            <a:r>
              <a:rPr lang="en-US" altLang="zh-CN" sz="2400" dirty="0">
                <a:solidFill>
                  <a:srgbClr val="000000"/>
                </a:solidFill>
              </a:rPr>
              <a:t>3</a:t>
            </a:r>
            <a:r>
              <a:rPr lang="zh-CN" altLang="en-US" sz="2400" dirty="0">
                <a:solidFill>
                  <a:srgbClr val="000000"/>
                </a:solidFill>
              </a:rPr>
              <a:t>个汇聚层和</a:t>
            </a:r>
            <a:r>
              <a:rPr lang="en-US" altLang="zh-CN" sz="2400" dirty="0">
                <a:solidFill>
                  <a:srgbClr val="000000"/>
                </a:solidFill>
              </a:rPr>
              <a:t>2</a:t>
            </a:r>
            <a:r>
              <a:rPr lang="zh-CN" altLang="en-US" sz="2400" dirty="0">
                <a:solidFill>
                  <a:srgbClr val="000000"/>
                </a:solidFill>
              </a:rPr>
              <a:t>个全连接层。它是浅层神经网络和深度神经网络的分界线。</a:t>
            </a:r>
          </a:p>
        </p:txBody>
      </p:sp>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AlexNet</a:t>
            </a:r>
            <a:endParaRPr lang="zh-CN" altLang="en-US" dirty="0"/>
          </a:p>
        </p:txBody>
      </p:sp>
      <p:pic>
        <p:nvPicPr>
          <p:cNvPr id="6" name="图片 3">
            <a:extLst>
              <a:ext uri="{FF2B5EF4-FFF2-40B4-BE49-F238E27FC236}">
                <a16:creationId xmlns:a16="http://schemas.microsoft.com/office/drawing/2014/main" id="{3AA9CCBC-1BCC-E876-20D8-33E58D53ECFD}"/>
              </a:ext>
            </a:extLst>
          </p:cNvPr>
          <p:cNvPicPr>
            <a:picLocks noChangeAspect="1"/>
          </p:cNvPicPr>
          <p:nvPr/>
        </p:nvPicPr>
        <p:blipFill>
          <a:blip r:embed="rId3"/>
          <a:stretch>
            <a:fillRect/>
          </a:stretch>
        </p:blipFill>
        <p:spPr>
          <a:xfrm>
            <a:off x="2057400" y="3905533"/>
            <a:ext cx="7750278" cy="2495267"/>
          </a:xfrm>
          <a:prstGeom prst="rect">
            <a:avLst/>
          </a:prstGeom>
        </p:spPr>
      </p:pic>
    </p:spTree>
    <p:extLst>
      <p:ext uri="{BB962C8B-B14F-4D97-AF65-F5344CB8AC3E}">
        <p14:creationId xmlns:p14="http://schemas.microsoft.com/office/powerpoint/2010/main" val="239794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AlexNet</a:t>
            </a:r>
            <a:endParaRPr lang="zh-CN" altLang="en-US" dirty="0"/>
          </a:p>
        </p:txBody>
      </p:sp>
      <p:sp>
        <p:nvSpPr>
          <p:cNvPr id="5" name="object 2">
            <a:extLst>
              <a:ext uri="{FF2B5EF4-FFF2-40B4-BE49-F238E27FC236}">
                <a16:creationId xmlns:a16="http://schemas.microsoft.com/office/drawing/2014/main" id="{97E695FC-9868-D26C-6E36-4EDBD1821DCB}"/>
              </a:ext>
            </a:extLst>
          </p:cNvPr>
          <p:cNvSpPr>
            <a:spLocks noChangeAspect="1"/>
          </p:cNvSpPr>
          <p:nvPr/>
        </p:nvSpPr>
        <p:spPr>
          <a:xfrm>
            <a:off x="228600" y="1371600"/>
            <a:ext cx="7466698" cy="3657600"/>
          </a:xfrm>
          <a:prstGeom prst="rect">
            <a:avLst/>
          </a:prstGeom>
          <a:blipFill>
            <a:blip r:embed="rId3" cstate="print"/>
            <a:stretch>
              <a:fillRect/>
            </a:stretch>
          </a:blipFill>
        </p:spPr>
        <p:txBody>
          <a:bodyPr wrap="square" lIns="0" tIns="0" rIns="0" bIns="0" rtlCol="0"/>
          <a:lstStyle/>
          <a:p>
            <a:endParaRPr/>
          </a:p>
        </p:txBody>
      </p:sp>
      <p:sp>
        <p:nvSpPr>
          <p:cNvPr id="7" name="文本框 6">
            <a:extLst>
              <a:ext uri="{FF2B5EF4-FFF2-40B4-BE49-F238E27FC236}">
                <a16:creationId xmlns:a16="http://schemas.microsoft.com/office/drawing/2014/main" id="{05672AE8-16E0-5E16-1B2A-C41BA93ED30A}"/>
              </a:ext>
            </a:extLst>
          </p:cNvPr>
          <p:cNvSpPr txBox="1"/>
          <p:nvPr/>
        </p:nvSpPr>
        <p:spPr>
          <a:xfrm>
            <a:off x="7848600" y="1219200"/>
            <a:ext cx="4495800" cy="4308872"/>
          </a:xfrm>
          <a:prstGeom prst="rect">
            <a:avLst/>
          </a:prstGeom>
          <a:noFill/>
        </p:spPr>
        <p:txBody>
          <a:bodyPr wrap="square" rtlCol="0">
            <a:spAutoFit/>
          </a:bodyPr>
          <a:lstStyle/>
          <a:p>
            <a:pPr>
              <a:spcAft>
                <a:spcPts val="1200"/>
              </a:spcAft>
            </a:pPr>
            <a:r>
              <a:rPr lang="zh-CN" altLang="zh-CN" sz="2400" dirty="0">
                <a:solidFill>
                  <a:srgbClr val="000000"/>
                </a:solidFill>
              </a:rPr>
              <a:t>网络结构：</a:t>
            </a:r>
          </a:p>
          <a:p>
            <a:r>
              <a:rPr lang="zh-CN" altLang="zh-CN" sz="2400" dirty="0">
                <a:solidFill>
                  <a:srgbClr val="000000"/>
                </a:solidFill>
              </a:rPr>
              <a:t>卷积层</a:t>
            </a:r>
            <a:r>
              <a:rPr lang="en-US" altLang="zh-CN" sz="2400" dirty="0">
                <a:solidFill>
                  <a:srgbClr val="000000"/>
                </a:solidFill>
              </a:rPr>
              <a:t>1</a:t>
            </a:r>
            <a:r>
              <a:rPr lang="zh-CN" altLang="en-US" sz="2400" dirty="0">
                <a:solidFill>
                  <a:srgbClr val="000000"/>
                </a:solidFill>
              </a:rPr>
              <a:t>（</a:t>
            </a:r>
            <a:r>
              <a:rPr lang="en-US" altLang="zh-CN" sz="2400" dirty="0">
                <a:solidFill>
                  <a:srgbClr val="000000"/>
                </a:solidFill>
              </a:rPr>
              <a:t>Conv1</a:t>
            </a:r>
            <a:r>
              <a:rPr lang="zh-CN" altLang="en-US" sz="2400" dirty="0">
                <a:solidFill>
                  <a:srgbClr val="000000"/>
                </a:solidFill>
              </a:rPr>
              <a:t>）</a:t>
            </a:r>
          </a:p>
          <a:p>
            <a:r>
              <a:rPr lang="zh-CN" altLang="en-US" sz="2400" dirty="0">
                <a:solidFill>
                  <a:srgbClr val="000000"/>
                </a:solidFill>
              </a:rPr>
              <a:t>最大池化层</a:t>
            </a:r>
            <a:r>
              <a:rPr lang="en-US" altLang="zh-CN" sz="2400" dirty="0">
                <a:solidFill>
                  <a:srgbClr val="000000"/>
                </a:solidFill>
              </a:rPr>
              <a:t>1</a:t>
            </a:r>
            <a:r>
              <a:rPr lang="zh-CN" altLang="en-US" sz="2400" dirty="0">
                <a:solidFill>
                  <a:srgbClr val="000000"/>
                </a:solidFill>
              </a:rPr>
              <a:t>（</a:t>
            </a:r>
            <a:r>
              <a:rPr lang="en-US" altLang="zh-CN" sz="2400" dirty="0">
                <a:solidFill>
                  <a:srgbClr val="000000"/>
                </a:solidFill>
              </a:rPr>
              <a:t>Max-Pooling1</a:t>
            </a:r>
            <a:r>
              <a:rPr lang="zh-CN" altLang="en-US" sz="2400" dirty="0">
                <a:solidFill>
                  <a:srgbClr val="000000"/>
                </a:solidFill>
              </a:rPr>
              <a:t>）</a:t>
            </a:r>
          </a:p>
          <a:p>
            <a:r>
              <a:rPr lang="zh-CN" altLang="en-US" sz="2400" dirty="0">
                <a:solidFill>
                  <a:srgbClr val="000000"/>
                </a:solidFill>
              </a:rPr>
              <a:t>卷积层</a:t>
            </a:r>
            <a:r>
              <a:rPr lang="en-US" altLang="zh-CN" sz="2400" dirty="0">
                <a:solidFill>
                  <a:srgbClr val="000000"/>
                </a:solidFill>
              </a:rPr>
              <a:t>2</a:t>
            </a:r>
            <a:r>
              <a:rPr lang="zh-CN" altLang="en-US" sz="2400" dirty="0">
                <a:solidFill>
                  <a:srgbClr val="000000"/>
                </a:solidFill>
              </a:rPr>
              <a:t>（</a:t>
            </a:r>
            <a:r>
              <a:rPr lang="en-US" altLang="zh-CN" sz="2400" dirty="0">
                <a:solidFill>
                  <a:srgbClr val="000000"/>
                </a:solidFill>
              </a:rPr>
              <a:t>Conv2</a:t>
            </a:r>
            <a:r>
              <a:rPr lang="zh-CN" altLang="en-US" sz="2400" dirty="0">
                <a:solidFill>
                  <a:srgbClr val="000000"/>
                </a:solidFill>
              </a:rPr>
              <a:t>）</a:t>
            </a:r>
          </a:p>
          <a:p>
            <a:r>
              <a:rPr lang="zh-CN" altLang="en-US" sz="2400" dirty="0">
                <a:solidFill>
                  <a:srgbClr val="000000"/>
                </a:solidFill>
              </a:rPr>
              <a:t>最大池化层</a:t>
            </a:r>
            <a:r>
              <a:rPr lang="en-US" altLang="zh-CN" sz="2400" dirty="0">
                <a:solidFill>
                  <a:srgbClr val="000000"/>
                </a:solidFill>
              </a:rPr>
              <a:t>2</a:t>
            </a:r>
            <a:r>
              <a:rPr lang="zh-CN" altLang="en-US" sz="2400" dirty="0">
                <a:solidFill>
                  <a:srgbClr val="000000"/>
                </a:solidFill>
              </a:rPr>
              <a:t>（</a:t>
            </a:r>
            <a:r>
              <a:rPr lang="en-US" altLang="zh-CN" sz="2400" dirty="0">
                <a:solidFill>
                  <a:srgbClr val="000000"/>
                </a:solidFill>
              </a:rPr>
              <a:t>Max-Pooling2</a:t>
            </a:r>
            <a:r>
              <a:rPr lang="zh-CN" altLang="en-US" sz="2400" dirty="0">
                <a:solidFill>
                  <a:srgbClr val="000000"/>
                </a:solidFill>
              </a:rPr>
              <a:t>）</a:t>
            </a:r>
          </a:p>
          <a:p>
            <a:r>
              <a:rPr lang="zh-CN" altLang="en-US" sz="2400" dirty="0">
                <a:solidFill>
                  <a:srgbClr val="000000"/>
                </a:solidFill>
              </a:rPr>
              <a:t>卷积层</a:t>
            </a:r>
            <a:r>
              <a:rPr lang="en-US" altLang="zh-CN" sz="2400" dirty="0">
                <a:solidFill>
                  <a:srgbClr val="000000"/>
                </a:solidFill>
              </a:rPr>
              <a:t>3</a:t>
            </a:r>
            <a:r>
              <a:rPr lang="zh-CN" altLang="en-US" sz="2400" dirty="0">
                <a:solidFill>
                  <a:srgbClr val="000000"/>
                </a:solidFill>
              </a:rPr>
              <a:t>（</a:t>
            </a:r>
            <a:r>
              <a:rPr lang="en-US" altLang="zh-CN" sz="2400" dirty="0">
                <a:solidFill>
                  <a:srgbClr val="000000"/>
                </a:solidFill>
              </a:rPr>
              <a:t>Conv3</a:t>
            </a:r>
            <a:r>
              <a:rPr lang="zh-CN" altLang="en-US" sz="2400" dirty="0">
                <a:solidFill>
                  <a:srgbClr val="000000"/>
                </a:solidFill>
              </a:rPr>
              <a:t>）</a:t>
            </a:r>
          </a:p>
          <a:p>
            <a:r>
              <a:rPr lang="zh-CN" altLang="en-US" sz="2400" dirty="0">
                <a:solidFill>
                  <a:srgbClr val="000000"/>
                </a:solidFill>
              </a:rPr>
              <a:t>卷积层</a:t>
            </a:r>
            <a:r>
              <a:rPr lang="en-US" altLang="zh-CN" sz="2400" dirty="0">
                <a:solidFill>
                  <a:srgbClr val="000000"/>
                </a:solidFill>
              </a:rPr>
              <a:t>4</a:t>
            </a:r>
            <a:r>
              <a:rPr lang="zh-CN" altLang="en-US" sz="2400" dirty="0">
                <a:solidFill>
                  <a:srgbClr val="000000"/>
                </a:solidFill>
              </a:rPr>
              <a:t>（</a:t>
            </a:r>
            <a:r>
              <a:rPr lang="en-US" altLang="zh-CN" sz="2400" dirty="0">
                <a:solidFill>
                  <a:srgbClr val="000000"/>
                </a:solidFill>
              </a:rPr>
              <a:t>Conv4</a:t>
            </a:r>
            <a:r>
              <a:rPr lang="zh-CN" altLang="en-US" sz="2400" dirty="0">
                <a:solidFill>
                  <a:srgbClr val="000000"/>
                </a:solidFill>
              </a:rPr>
              <a:t>）</a:t>
            </a:r>
          </a:p>
          <a:p>
            <a:r>
              <a:rPr lang="zh-CN" altLang="en-US" sz="2400" dirty="0">
                <a:solidFill>
                  <a:srgbClr val="000000"/>
                </a:solidFill>
              </a:rPr>
              <a:t>卷积层</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Conv5</a:t>
            </a:r>
            <a:r>
              <a:rPr lang="zh-CN" altLang="en-US" sz="2400" dirty="0">
                <a:solidFill>
                  <a:srgbClr val="000000"/>
                </a:solidFill>
              </a:rPr>
              <a:t>）</a:t>
            </a:r>
          </a:p>
          <a:p>
            <a:r>
              <a:rPr lang="zh-CN" altLang="en-US" sz="2400" dirty="0">
                <a:solidFill>
                  <a:srgbClr val="000000"/>
                </a:solidFill>
              </a:rPr>
              <a:t>最大池化层</a:t>
            </a:r>
            <a:r>
              <a:rPr lang="en-US" altLang="zh-CN" sz="2400" dirty="0">
                <a:solidFill>
                  <a:srgbClr val="000000"/>
                </a:solidFill>
              </a:rPr>
              <a:t>3</a:t>
            </a:r>
            <a:r>
              <a:rPr lang="zh-CN" altLang="en-US" sz="2400" dirty="0">
                <a:solidFill>
                  <a:srgbClr val="000000"/>
                </a:solidFill>
              </a:rPr>
              <a:t>（</a:t>
            </a:r>
            <a:r>
              <a:rPr lang="en-US" altLang="zh-CN" sz="2400" dirty="0">
                <a:solidFill>
                  <a:srgbClr val="000000"/>
                </a:solidFill>
              </a:rPr>
              <a:t>Max-Pooling3</a:t>
            </a:r>
            <a:r>
              <a:rPr lang="zh-CN" altLang="en-US" sz="2400" dirty="0">
                <a:solidFill>
                  <a:srgbClr val="000000"/>
                </a:solidFill>
              </a:rPr>
              <a:t>）</a:t>
            </a:r>
          </a:p>
          <a:p>
            <a:r>
              <a:rPr lang="zh-CN" altLang="en-US" sz="2400" dirty="0">
                <a:solidFill>
                  <a:srgbClr val="000000"/>
                </a:solidFill>
              </a:rPr>
              <a:t>全连接层</a:t>
            </a:r>
            <a:r>
              <a:rPr lang="en-US" altLang="zh-CN" sz="2400" dirty="0">
                <a:solidFill>
                  <a:srgbClr val="000000"/>
                </a:solidFill>
              </a:rPr>
              <a:t>1</a:t>
            </a:r>
            <a:r>
              <a:rPr lang="zh-CN" altLang="en-US" sz="2400" dirty="0">
                <a:solidFill>
                  <a:srgbClr val="000000"/>
                </a:solidFill>
              </a:rPr>
              <a:t>（</a:t>
            </a:r>
            <a:r>
              <a:rPr lang="en-US" altLang="zh-CN" sz="2400" dirty="0">
                <a:solidFill>
                  <a:srgbClr val="000000"/>
                </a:solidFill>
              </a:rPr>
              <a:t>FC1</a:t>
            </a:r>
            <a:r>
              <a:rPr lang="zh-CN" altLang="en-US" sz="2400" dirty="0">
                <a:solidFill>
                  <a:srgbClr val="000000"/>
                </a:solidFill>
              </a:rPr>
              <a:t>）</a:t>
            </a:r>
          </a:p>
          <a:p>
            <a:r>
              <a:rPr lang="zh-CN" altLang="en-US" sz="2400" dirty="0">
                <a:solidFill>
                  <a:srgbClr val="000000"/>
                </a:solidFill>
              </a:rPr>
              <a:t>全连接层</a:t>
            </a:r>
            <a:r>
              <a:rPr lang="en-US" altLang="zh-CN" sz="2400" dirty="0">
                <a:solidFill>
                  <a:srgbClr val="000000"/>
                </a:solidFill>
              </a:rPr>
              <a:t>2</a:t>
            </a:r>
            <a:r>
              <a:rPr lang="zh-CN" altLang="en-US" sz="2400" dirty="0">
                <a:solidFill>
                  <a:srgbClr val="000000"/>
                </a:solidFill>
              </a:rPr>
              <a:t>（</a:t>
            </a:r>
            <a:r>
              <a:rPr lang="en-US" altLang="zh-CN" sz="2400" dirty="0">
                <a:solidFill>
                  <a:srgbClr val="000000"/>
                </a:solidFill>
              </a:rPr>
              <a:t>FC2</a:t>
            </a:r>
            <a:r>
              <a:rPr lang="zh-CN" altLang="en-US" sz="2400" dirty="0">
                <a:solidFill>
                  <a:srgbClr val="000000"/>
                </a:solidFill>
              </a:rPr>
              <a:t>）</a:t>
            </a:r>
          </a:p>
        </p:txBody>
      </p:sp>
    </p:spTree>
    <p:extLst>
      <p:ext uri="{BB962C8B-B14F-4D97-AF65-F5344CB8AC3E}">
        <p14:creationId xmlns:p14="http://schemas.microsoft.com/office/powerpoint/2010/main" val="177535209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ZFNet</a:t>
            </a:r>
            <a:endParaRPr lang="zh-CN" altLang="en-US" dirty="0"/>
          </a:p>
        </p:txBody>
      </p:sp>
      <p:pic>
        <p:nvPicPr>
          <p:cNvPr id="6" name="图片 5" descr="ZFNet">
            <a:extLst>
              <a:ext uri="{FF2B5EF4-FFF2-40B4-BE49-F238E27FC236}">
                <a16:creationId xmlns:a16="http://schemas.microsoft.com/office/drawing/2014/main" id="{908ECFD1-5ABF-203D-237B-92DF3B25CF99}"/>
              </a:ext>
            </a:extLst>
          </p:cNvPr>
          <p:cNvPicPr>
            <a:picLocks noChangeAspect="1"/>
          </p:cNvPicPr>
          <p:nvPr/>
        </p:nvPicPr>
        <p:blipFill>
          <a:blip r:embed="rId3"/>
          <a:stretch>
            <a:fillRect/>
          </a:stretch>
        </p:blipFill>
        <p:spPr>
          <a:xfrm>
            <a:off x="228600" y="3429000"/>
            <a:ext cx="11570525" cy="2819400"/>
          </a:xfrm>
          <a:prstGeom prst="rect">
            <a:avLst/>
          </a:prstGeom>
        </p:spPr>
      </p:pic>
      <p:sp>
        <p:nvSpPr>
          <p:cNvPr id="8" name="文本框 7">
            <a:extLst>
              <a:ext uri="{FF2B5EF4-FFF2-40B4-BE49-F238E27FC236}">
                <a16:creationId xmlns:a16="http://schemas.microsoft.com/office/drawing/2014/main" id="{52BDDF65-26D8-41F3-5A30-43777511D0CF}"/>
              </a:ext>
            </a:extLst>
          </p:cNvPr>
          <p:cNvSpPr txBox="1"/>
          <p:nvPr/>
        </p:nvSpPr>
        <p:spPr>
          <a:xfrm>
            <a:off x="533400" y="990600"/>
            <a:ext cx="11201400" cy="2185214"/>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400" dirty="0">
                <a:solidFill>
                  <a:srgbClr val="000000"/>
                </a:solidFill>
              </a:rPr>
              <a:t>2013</a:t>
            </a:r>
            <a:r>
              <a:rPr lang="zh-CN" altLang="en-US" sz="2400" dirty="0">
                <a:solidFill>
                  <a:srgbClr val="000000"/>
                </a:solidFill>
              </a:rPr>
              <a:t>年的</a:t>
            </a:r>
            <a:r>
              <a:rPr lang="en-US" altLang="zh-CN" sz="2400" dirty="0">
                <a:solidFill>
                  <a:srgbClr val="000000"/>
                </a:solidFill>
              </a:rPr>
              <a:t>ILSVRC</a:t>
            </a:r>
            <a:r>
              <a:rPr lang="zh-CN" altLang="en-US" sz="2400" dirty="0">
                <a:solidFill>
                  <a:srgbClr val="000000"/>
                </a:solidFill>
              </a:rPr>
              <a:t>竞赛的冠军模型</a:t>
            </a:r>
            <a:r>
              <a:rPr lang="zh-CN" altLang="en-US" sz="2400" dirty="0">
                <a:solidFill>
                  <a:srgbClr val="000000"/>
                </a:solidFill>
                <a:sym typeface="+mn-ea"/>
              </a:rPr>
              <a:t>。</a:t>
            </a:r>
            <a:endParaRPr lang="en-US" altLang="zh-CN" sz="2400" dirty="0">
              <a:solidFill>
                <a:srgbClr val="000000"/>
              </a:solidFill>
              <a:sym typeface="+mn-ea"/>
            </a:endParaRPr>
          </a:p>
          <a:p>
            <a:pPr marL="285750" indent="-285750">
              <a:spcAft>
                <a:spcPts val="2400"/>
              </a:spcAft>
              <a:buFont typeface="Arial" panose="020B0604020202020204" pitchFamily="34" charset="0"/>
              <a:buChar char="•"/>
            </a:pPr>
            <a:r>
              <a:rPr lang="en-US" altLang="zh-CN" sz="2400" dirty="0" err="1">
                <a:solidFill>
                  <a:srgbClr val="000000"/>
                </a:solidFill>
              </a:rPr>
              <a:t>ZFNet</a:t>
            </a:r>
            <a:r>
              <a:rPr lang="zh-CN" altLang="en-US" sz="2400" dirty="0">
                <a:solidFill>
                  <a:srgbClr val="000000"/>
                </a:solidFill>
              </a:rPr>
              <a:t>的网络结构在</a:t>
            </a:r>
            <a:r>
              <a:rPr lang="en-US" altLang="zh-CN" sz="2400" dirty="0" err="1">
                <a:solidFill>
                  <a:srgbClr val="000000"/>
                </a:solidFill>
              </a:rPr>
              <a:t>AlexNet</a:t>
            </a:r>
            <a:r>
              <a:rPr lang="zh-CN" altLang="en-US" sz="2400" dirty="0">
                <a:solidFill>
                  <a:srgbClr val="000000"/>
                </a:solidFill>
              </a:rPr>
              <a:t>上并没有做很大的改进，只是将第一层的卷积核大小从</a:t>
            </a:r>
            <a:r>
              <a:rPr lang="en-US" altLang="zh-CN" sz="2400" dirty="0">
                <a:solidFill>
                  <a:srgbClr val="000000"/>
                </a:solidFill>
              </a:rPr>
              <a:t>11*11</a:t>
            </a:r>
            <a:r>
              <a:rPr lang="zh-CN" altLang="en-US" sz="2400" dirty="0">
                <a:solidFill>
                  <a:srgbClr val="000000"/>
                </a:solidFill>
              </a:rPr>
              <a:t>改成了</a:t>
            </a:r>
            <a:r>
              <a:rPr lang="en-US" altLang="zh-CN" sz="2400" dirty="0">
                <a:solidFill>
                  <a:srgbClr val="000000"/>
                </a:solidFill>
              </a:rPr>
              <a:t>7*7</a:t>
            </a:r>
            <a:r>
              <a:rPr lang="zh-CN" altLang="en-US" sz="2400" dirty="0">
                <a:solidFill>
                  <a:srgbClr val="000000"/>
                </a:solidFill>
              </a:rPr>
              <a:t>，并将步长由</a:t>
            </a:r>
            <a:r>
              <a:rPr lang="en-US" altLang="zh-CN" sz="2400" dirty="0">
                <a:solidFill>
                  <a:srgbClr val="000000"/>
                </a:solidFill>
              </a:rPr>
              <a:t>4</a:t>
            </a:r>
            <a:r>
              <a:rPr lang="zh-CN" altLang="en-US" sz="2400" dirty="0">
                <a:solidFill>
                  <a:srgbClr val="000000"/>
                </a:solidFill>
              </a:rPr>
              <a:t>改为了</a:t>
            </a:r>
            <a:r>
              <a:rPr lang="en-US" altLang="zh-CN" sz="2400" dirty="0">
                <a:solidFill>
                  <a:srgbClr val="000000"/>
                </a:solidFill>
              </a:rPr>
              <a:t>2</a:t>
            </a:r>
            <a:r>
              <a:rPr lang="zh-CN" altLang="en-US" sz="2400" dirty="0">
                <a:solidFill>
                  <a:srgbClr val="000000"/>
                </a:solidFill>
              </a:rPr>
              <a:t>。</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000000"/>
                </a:solidFill>
                <a:sym typeface="+mn-ea"/>
              </a:rPr>
              <a:t>根据可视化结果判断模型效果，从而确定调参方向。</a:t>
            </a:r>
            <a:endParaRPr lang="en-US" altLang="zh-CN" sz="2400" dirty="0">
              <a:solidFill>
                <a:srgbClr val="000000"/>
              </a:solidFill>
              <a:sym typeface="+mn-ea"/>
            </a:endParaRPr>
          </a:p>
        </p:txBody>
      </p:sp>
    </p:spTree>
    <p:extLst>
      <p:ext uri="{BB962C8B-B14F-4D97-AF65-F5344CB8AC3E}">
        <p14:creationId xmlns:p14="http://schemas.microsoft.com/office/powerpoint/2010/main" val="246603264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ZFNet</a:t>
            </a:r>
            <a:endParaRPr lang="zh-CN" altLang="en-US" dirty="0"/>
          </a:p>
        </p:txBody>
      </p:sp>
      <p:sp>
        <p:nvSpPr>
          <p:cNvPr id="8" name="文本框 7">
            <a:extLst>
              <a:ext uri="{FF2B5EF4-FFF2-40B4-BE49-F238E27FC236}">
                <a16:creationId xmlns:a16="http://schemas.microsoft.com/office/drawing/2014/main" id="{52BDDF65-26D8-41F3-5A30-43777511D0CF}"/>
              </a:ext>
            </a:extLst>
          </p:cNvPr>
          <p:cNvSpPr txBox="1"/>
          <p:nvPr/>
        </p:nvSpPr>
        <p:spPr>
          <a:xfrm>
            <a:off x="533400" y="1143000"/>
            <a:ext cx="11201400" cy="1138773"/>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可视化卷积层提取出来的特征图像</a:t>
            </a:r>
            <a:r>
              <a:rPr lang="zh-CN" altLang="en-US" sz="2400" dirty="0">
                <a:solidFill>
                  <a:srgbClr val="000000"/>
                </a:solidFill>
                <a:sym typeface="+mn-ea"/>
              </a:rPr>
              <a:t>。</a:t>
            </a:r>
            <a:endParaRPr lang="en-US" altLang="zh-CN" sz="2400" dirty="0">
              <a:solidFill>
                <a:srgbClr val="000000"/>
              </a:solidFill>
              <a:sym typeface="+mn-ea"/>
            </a:endParaRPr>
          </a:p>
          <a:p>
            <a:pPr marL="285750" indent="-285750">
              <a:spcAft>
                <a:spcPts val="2400"/>
              </a:spcAft>
              <a:buFont typeface="Arial" panose="020B0604020202020204" pitchFamily="34" charset="0"/>
              <a:buChar char="•"/>
            </a:pPr>
            <a:r>
              <a:rPr lang="zh-CN" altLang="en-US" sz="2400" dirty="0">
                <a:solidFill>
                  <a:srgbClr val="000000"/>
                </a:solidFill>
              </a:rPr>
              <a:t>每一层的基本操作：卷积</a:t>
            </a:r>
            <a:r>
              <a:rPr lang="en-US" altLang="zh-CN" sz="2400" dirty="0">
                <a:solidFill>
                  <a:srgbClr val="000000"/>
                </a:solidFill>
              </a:rPr>
              <a:t>-&gt;</a:t>
            </a:r>
            <a:r>
              <a:rPr lang="en-US" altLang="zh-CN" sz="2400" dirty="0" err="1">
                <a:solidFill>
                  <a:srgbClr val="000000"/>
                </a:solidFill>
              </a:rPr>
              <a:t>ReLU</a:t>
            </a:r>
            <a:r>
              <a:rPr lang="en-US" altLang="zh-CN" sz="2400" dirty="0">
                <a:solidFill>
                  <a:srgbClr val="000000"/>
                </a:solidFill>
              </a:rPr>
              <a:t>-&gt;</a:t>
            </a:r>
            <a:r>
              <a:rPr lang="zh-CN" altLang="en-US" sz="2400" dirty="0">
                <a:solidFill>
                  <a:srgbClr val="000000"/>
                </a:solidFill>
              </a:rPr>
              <a:t>池化；可视化：反池化</a:t>
            </a:r>
            <a:r>
              <a:rPr lang="en-US" altLang="zh-CN" sz="2400" dirty="0">
                <a:solidFill>
                  <a:srgbClr val="000000"/>
                </a:solidFill>
              </a:rPr>
              <a:t>-&gt;</a:t>
            </a:r>
            <a:r>
              <a:rPr lang="zh-CN" altLang="en-US" sz="2400" dirty="0">
                <a:solidFill>
                  <a:srgbClr val="000000"/>
                </a:solidFill>
              </a:rPr>
              <a:t>反</a:t>
            </a:r>
            <a:r>
              <a:rPr lang="en-US" altLang="zh-CN" sz="2400" dirty="0" err="1">
                <a:solidFill>
                  <a:srgbClr val="000000"/>
                </a:solidFill>
              </a:rPr>
              <a:t>ReLU</a:t>
            </a:r>
            <a:r>
              <a:rPr lang="en-US" altLang="zh-CN" sz="2400" dirty="0">
                <a:solidFill>
                  <a:srgbClr val="000000"/>
                </a:solidFill>
              </a:rPr>
              <a:t>-&gt;</a:t>
            </a:r>
            <a:r>
              <a:rPr lang="zh-CN" altLang="en-US" sz="2400" dirty="0">
                <a:solidFill>
                  <a:srgbClr val="000000"/>
                </a:solidFill>
              </a:rPr>
              <a:t>反卷积。</a:t>
            </a:r>
            <a:endParaRPr lang="en-US" altLang="zh-CN" sz="2400" dirty="0">
              <a:solidFill>
                <a:srgbClr val="000000"/>
              </a:solidFill>
            </a:endParaRPr>
          </a:p>
        </p:txBody>
      </p:sp>
      <p:pic>
        <p:nvPicPr>
          <p:cNvPr id="7" name="图片 6" descr="表格, 日历&#10;&#10;描述已自动生成">
            <a:extLst>
              <a:ext uri="{FF2B5EF4-FFF2-40B4-BE49-F238E27FC236}">
                <a16:creationId xmlns:a16="http://schemas.microsoft.com/office/drawing/2014/main" id="{C98938DA-8E50-085D-2477-DAB07D01CE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2590800"/>
            <a:ext cx="12077700" cy="2095500"/>
          </a:xfrm>
          <a:prstGeom prst="rect">
            <a:avLst/>
          </a:prstGeom>
        </p:spPr>
      </p:pic>
      <p:sp>
        <p:nvSpPr>
          <p:cNvPr id="9" name="文本框 8">
            <a:extLst>
              <a:ext uri="{FF2B5EF4-FFF2-40B4-BE49-F238E27FC236}">
                <a16:creationId xmlns:a16="http://schemas.microsoft.com/office/drawing/2014/main" id="{F099D93B-D10A-151D-E39E-8A7FD4204CA4}"/>
              </a:ext>
            </a:extLst>
          </p:cNvPr>
          <p:cNvSpPr txBox="1"/>
          <p:nvPr/>
        </p:nvSpPr>
        <p:spPr>
          <a:xfrm>
            <a:off x="533400" y="5105400"/>
            <a:ext cx="11201400" cy="1138773"/>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400" dirty="0">
                <a:solidFill>
                  <a:srgbClr val="000000"/>
                </a:solidFill>
                <a:hlinkClick r:id="rId4"/>
              </a:rPr>
              <a:t>https://arxiv.org/abs/1311.2901</a:t>
            </a:r>
            <a:endParaRPr lang="en-US" altLang="zh-CN" sz="2400" dirty="0">
              <a:solidFill>
                <a:srgbClr val="000000"/>
              </a:solidFill>
            </a:endParaRPr>
          </a:p>
          <a:p>
            <a:pPr marL="285750" indent="-285750">
              <a:spcAft>
                <a:spcPts val="2400"/>
              </a:spcAft>
              <a:buFont typeface="Arial" panose="020B0604020202020204" pitchFamily="34" charset="0"/>
              <a:buChar char="•"/>
            </a:pPr>
            <a:r>
              <a:rPr lang="en-US" altLang="zh-CN" sz="2400" dirty="0">
                <a:solidFill>
                  <a:srgbClr val="000000"/>
                </a:solidFill>
                <a:hlinkClick r:id="rId5"/>
              </a:rPr>
              <a:t>https://blog.csdn.net/qq_43722079/article/details/107681285</a:t>
            </a:r>
            <a:endParaRPr lang="en-US" altLang="zh-CN" sz="2400" dirty="0">
              <a:solidFill>
                <a:srgbClr val="000000"/>
              </a:solidFill>
            </a:endParaRPr>
          </a:p>
        </p:txBody>
      </p:sp>
    </p:spTree>
    <p:extLst>
      <p:ext uri="{BB962C8B-B14F-4D97-AF65-F5344CB8AC3E}">
        <p14:creationId xmlns:p14="http://schemas.microsoft.com/office/powerpoint/2010/main" val="157211195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VGG</a:t>
            </a:r>
            <a:endParaRPr lang="zh-CN" altLang="en-US" dirty="0"/>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658600" cy="2246769"/>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400" dirty="0">
                <a:solidFill>
                  <a:srgbClr val="000000"/>
                </a:solidFill>
              </a:rPr>
              <a:t>2014</a:t>
            </a:r>
            <a:r>
              <a:rPr lang="zh-CN" altLang="en-US" sz="2400" dirty="0">
                <a:solidFill>
                  <a:srgbClr val="000000"/>
                </a:solidFill>
              </a:rPr>
              <a:t>年的</a:t>
            </a:r>
            <a:r>
              <a:rPr lang="en-US" altLang="zh-CN" sz="2400" dirty="0">
                <a:solidFill>
                  <a:srgbClr val="000000"/>
                </a:solidFill>
              </a:rPr>
              <a:t>ILSVRC</a:t>
            </a:r>
            <a:r>
              <a:rPr lang="zh-CN" altLang="en-US" sz="2400" dirty="0">
                <a:solidFill>
                  <a:srgbClr val="000000"/>
                </a:solidFill>
              </a:rPr>
              <a:t>竞赛的亚军模型</a:t>
            </a:r>
            <a:r>
              <a:rPr lang="zh-CN" altLang="en-US" sz="2400" dirty="0">
                <a:solidFill>
                  <a:srgbClr val="000000"/>
                </a:solidFill>
                <a:sym typeface="+mn-ea"/>
              </a:rPr>
              <a:t>，</a:t>
            </a:r>
            <a:r>
              <a:rPr lang="zh-CN" altLang="en-US" sz="2400" dirty="0">
                <a:solidFill>
                  <a:srgbClr val="000000"/>
                </a:solidFill>
              </a:rPr>
              <a:t>由牛津大学的</a:t>
            </a:r>
            <a:r>
              <a:rPr lang="en-US" altLang="zh-CN" sz="2400" b="1" dirty="0">
                <a:solidFill>
                  <a:srgbClr val="000000"/>
                </a:solidFill>
              </a:rPr>
              <a:t>V</a:t>
            </a:r>
            <a:r>
              <a:rPr lang="en-US" altLang="zh-CN" sz="2400" dirty="0">
                <a:solidFill>
                  <a:srgbClr val="000000"/>
                </a:solidFill>
              </a:rPr>
              <a:t>isual </a:t>
            </a:r>
            <a:r>
              <a:rPr lang="en-US" altLang="zh-CN" sz="2400" b="1" dirty="0">
                <a:solidFill>
                  <a:srgbClr val="000000"/>
                </a:solidFill>
              </a:rPr>
              <a:t>G</a:t>
            </a:r>
            <a:r>
              <a:rPr lang="en-US" altLang="zh-CN" sz="2400" dirty="0">
                <a:solidFill>
                  <a:srgbClr val="000000"/>
                </a:solidFill>
              </a:rPr>
              <a:t>eometry </a:t>
            </a:r>
            <a:r>
              <a:rPr lang="en-US" altLang="zh-CN" sz="2400" b="1" dirty="0">
                <a:solidFill>
                  <a:srgbClr val="000000"/>
                </a:solidFill>
              </a:rPr>
              <a:t>G</a:t>
            </a:r>
            <a:r>
              <a:rPr lang="en-US" altLang="zh-CN" sz="2400" dirty="0">
                <a:solidFill>
                  <a:srgbClr val="000000"/>
                </a:solidFill>
              </a:rPr>
              <a:t>roup</a:t>
            </a:r>
            <a:r>
              <a:rPr lang="zh-CN" altLang="en-US" sz="2400" dirty="0">
                <a:solidFill>
                  <a:srgbClr val="000000"/>
                </a:solidFill>
              </a:rPr>
              <a:t>组提出。</a:t>
            </a:r>
            <a:endParaRPr lang="en-US" altLang="zh-CN" sz="2400" dirty="0">
              <a:solidFill>
                <a:srgbClr val="000000"/>
              </a:solidFill>
            </a:endParaRPr>
          </a:p>
          <a:p>
            <a:pPr marL="285750" indent="-285750">
              <a:spcAft>
                <a:spcPts val="2400"/>
              </a:spcAft>
              <a:buFont typeface="Arial" panose="020B0604020202020204" pitchFamily="34" charset="0"/>
              <a:buChar char="•"/>
            </a:pPr>
            <a:r>
              <a:rPr lang="en-US" altLang="zh-CN" sz="2400" dirty="0">
                <a:solidFill>
                  <a:srgbClr val="000000"/>
                </a:solidFill>
              </a:rPr>
              <a:t>VGG</a:t>
            </a:r>
            <a:r>
              <a:rPr lang="zh-CN" altLang="en-US" sz="2400" dirty="0">
                <a:solidFill>
                  <a:srgbClr val="000000"/>
                </a:solidFill>
              </a:rPr>
              <a:t>探索了卷积神经网络的深度和性能之间的关系，并且构造了</a:t>
            </a:r>
            <a:r>
              <a:rPr lang="en-US" altLang="zh-CN" sz="2400" dirty="0">
                <a:solidFill>
                  <a:srgbClr val="000000"/>
                </a:solidFill>
              </a:rPr>
              <a:t>16~19</a:t>
            </a:r>
            <a:r>
              <a:rPr lang="zh-CN" altLang="en-US" sz="2400" dirty="0">
                <a:solidFill>
                  <a:srgbClr val="000000"/>
                </a:solidFill>
              </a:rPr>
              <a:t>层深的卷积神经网络，证明了网络的深度能够在一定程度上影响网络的最终性能，使错误率大幅下降，同时拓展性又很强，并在之后的卷积神经网络的应用中仍然常常被用来提取图像特征。</a:t>
            </a:r>
            <a:endParaRPr lang="en-US" altLang="zh-CN" sz="2400" dirty="0">
              <a:solidFill>
                <a:srgbClr val="000000"/>
              </a:solidFill>
              <a:sym typeface="+mn-ea"/>
            </a:endParaRPr>
          </a:p>
        </p:txBody>
      </p:sp>
      <p:pic>
        <p:nvPicPr>
          <p:cNvPr id="10" name="图片 9" descr="VGG1">
            <a:extLst>
              <a:ext uri="{FF2B5EF4-FFF2-40B4-BE49-F238E27FC236}">
                <a16:creationId xmlns:a16="http://schemas.microsoft.com/office/drawing/2014/main" id="{D5C2DC47-590D-A87B-BF26-243179FC09E3}"/>
              </a:ext>
            </a:extLst>
          </p:cNvPr>
          <p:cNvPicPr>
            <a:picLocks noChangeAspect="1"/>
          </p:cNvPicPr>
          <p:nvPr/>
        </p:nvPicPr>
        <p:blipFill rotWithShape="1">
          <a:blip r:embed="rId3">
            <a:clrChange>
              <a:clrFrom>
                <a:srgbClr val="FFFFFF"/>
              </a:clrFrom>
              <a:clrTo>
                <a:srgbClr val="FFFFFF">
                  <a:alpha val="0"/>
                </a:srgbClr>
              </a:clrTo>
            </a:clrChange>
          </a:blip>
          <a:srcRect t="3199" b="14294"/>
          <a:stretch/>
        </p:blipFill>
        <p:spPr>
          <a:xfrm>
            <a:off x="3276600" y="3048000"/>
            <a:ext cx="5923975" cy="3810000"/>
          </a:xfrm>
          <a:prstGeom prst="rect">
            <a:avLst/>
          </a:prstGeom>
        </p:spPr>
      </p:pic>
    </p:spTree>
    <p:extLst>
      <p:ext uri="{BB962C8B-B14F-4D97-AF65-F5344CB8AC3E}">
        <p14:creationId xmlns:p14="http://schemas.microsoft.com/office/powerpoint/2010/main" val="334948255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VGG</a:t>
            </a:r>
            <a:endParaRPr lang="zh-CN" altLang="en-US" dirty="0"/>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049000" cy="2246769"/>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基本原理：采用堆积的小卷积核替代大卷积核。比如，采用连续的几个</a:t>
            </a:r>
            <a:r>
              <a:rPr lang="en-US" altLang="zh-CN" sz="2400" dirty="0">
                <a:solidFill>
                  <a:srgbClr val="000000"/>
                </a:solidFill>
              </a:rPr>
              <a:t>3</a:t>
            </a:r>
            <a:r>
              <a:rPr lang="zh-CN" altLang="en-US" sz="2400" dirty="0">
                <a:solidFill>
                  <a:srgbClr val="000000"/>
                </a:solidFill>
              </a:rPr>
              <a:t>*</a:t>
            </a:r>
            <a:r>
              <a:rPr lang="en-US" altLang="zh-CN" sz="2400" dirty="0">
                <a:solidFill>
                  <a:srgbClr val="000000"/>
                </a:solidFill>
              </a:rPr>
              <a:t>3</a:t>
            </a:r>
            <a:r>
              <a:rPr lang="zh-CN" altLang="en-US" sz="2400" dirty="0">
                <a:solidFill>
                  <a:srgbClr val="000000"/>
                </a:solidFill>
              </a:rPr>
              <a:t>的卷积核代替</a:t>
            </a:r>
            <a:r>
              <a:rPr lang="en-US" altLang="zh-CN" sz="2400" dirty="0" err="1">
                <a:solidFill>
                  <a:srgbClr val="000000"/>
                </a:solidFill>
              </a:rPr>
              <a:t>AlexNet</a:t>
            </a:r>
            <a:r>
              <a:rPr lang="zh-CN" altLang="en-US" sz="2400" dirty="0">
                <a:solidFill>
                  <a:srgbClr val="000000"/>
                </a:solidFill>
              </a:rPr>
              <a:t>中的较大卷积核（</a:t>
            </a:r>
            <a:r>
              <a:rPr lang="en-US" altLang="zh-CN" sz="2400" dirty="0">
                <a:solidFill>
                  <a:srgbClr val="000000"/>
                </a:solidFill>
              </a:rPr>
              <a:t>11</a:t>
            </a:r>
            <a:r>
              <a:rPr lang="zh-CN" altLang="en-US" sz="2400" dirty="0">
                <a:solidFill>
                  <a:srgbClr val="000000"/>
                </a:solidFill>
              </a:rPr>
              <a:t>*</a:t>
            </a:r>
            <a:r>
              <a:rPr lang="en-US" altLang="zh-CN" sz="2400" dirty="0">
                <a:solidFill>
                  <a:srgbClr val="000000"/>
                </a:solidFill>
              </a:rPr>
              <a:t>11,7</a:t>
            </a:r>
            <a:r>
              <a:rPr lang="zh-CN" altLang="en-US" sz="2400" dirty="0">
                <a:solidFill>
                  <a:srgbClr val="000000"/>
                </a:solidFill>
              </a:rPr>
              <a:t>*</a:t>
            </a:r>
            <a:r>
              <a:rPr lang="en-US" altLang="zh-CN" sz="2400" dirty="0">
                <a:solidFill>
                  <a:srgbClr val="000000"/>
                </a:solidFill>
              </a:rPr>
              <a:t>7,5</a:t>
            </a:r>
            <a:r>
              <a:rPr lang="zh-CN" altLang="en-US" sz="2400" dirty="0">
                <a:solidFill>
                  <a:srgbClr val="000000"/>
                </a:solidFill>
              </a:rPr>
              <a:t>*</a:t>
            </a:r>
            <a:r>
              <a:rPr lang="en-US" altLang="zh-CN" sz="2400" dirty="0">
                <a:solidFill>
                  <a:srgbClr val="000000"/>
                </a:solidFill>
              </a:rPr>
              <a:t>5</a:t>
            </a:r>
            <a:r>
              <a:rPr lang="zh-CN" altLang="en-US" sz="2400" dirty="0">
                <a:solidFill>
                  <a:srgbClr val="000000"/>
                </a:solidFill>
              </a:rPr>
              <a:t>）。因为多层非线性层可以增加网络的深度来保证学习更复杂的模式，而且代价还比较小（参数更少）。</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000000"/>
                </a:solidFill>
              </a:rPr>
              <a:t>使用</a:t>
            </a:r>
            <a:r>
              <a:rPr lang="en-US" altLang="zh-CN" sz="2400" dirty="0">
                <a:solidFill>
                  <a:srgbClr val="000000"/>
                </a:solidFill>
              </a:rPr>
              <a:t>2</a:t>
            </a:r>
            <a:r>
              <a:rPr lang="zh-CN" altLang="en-US" sz="2400" dirty="0">
                <a:solidFill>
                  <a:srgbClr val="000000"/>
                </a:solidFill>
              </a:rPr>
              <a:t>个</a:t>
            </a:r>
            <a:r>
              <a:rPr lang="en-US" altLang="zh-CN" sz="2400" dirty="0">
                <a:solidFill>
                  <a:srgbClr val="000000"/>
                </a:solidFill>
              </a:rPr>
              <a:t>3</a:t>
            </a:r>
            <a:r>
              <a:rPr lang="zh-CN" altLang="en-US" sz="2400" dirty="0">
                <a:solidFill>
                  <a:srgbClr val="000000"/>
                </a:solidFill>
              </a:rPr>
              <a:t>*</a:t>
            </a:r>
            <a:r>
              <a:rPr lang="en-US" altLang="zh-CN" sz="2400" dirty="0">
                <a:solidFill>
                  <a:srgbClr val="000000"/>
                </a:solidFill>
              </a:rPr>
              <a:t>3</a:t>
            </a:r>
            <a:r>
              <a:rPr lang="zh-CN" altLang="en-US" sz="2400" dirty="0">
                <a:solidFill>
                  <a:srgbClr val="000000"/>
                </a:solidFill>
              </a:rPr>
              <a:t>的卷积核级联起来代替</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5</a:t>
            </a:r>
            <a:r>
              <a:rPr lang="zh-CN" altLang="en-US" sz="2400" dirty="0">
                <a:solidFill>
                  <a:srgbClr val="000000"/>
                </a:solidFill>
              </a:rPr>
              <a:t>的卷积核；使用</a:t>
            </a:r>
            <a:r>
              <a:rPr lang="en-US" altLang="zh-CN" sz="2400" dirty="0">
                <a:solidFill>
                  <a:srgbClr val="000000"/>
                </a:solidFill>
              </a:rPr>
              <a:t>3</a:t>
            </a:r>
            <a:r>
              <a:rPr lang="zh-CN" altLang="en-US" sz="2400" dirty="0">
                <a:solidFill>
                  <a:srgbClr val="000000"/>
                </a:solidFill>
              </a:rPr>
              <a:t>个</a:t>
            </a:r>
            <a:r>
              <a:rPr lang="en-US" altLang="zh-CN" sz="2400" dirty="0">
                <a:solidFill>
                  <a:srgbClr val="000000"/>
                </a:solidFill>
              </a:rPr>
              <a:t>3</a:t>
            </a:r>
            <a:r>
              <a:rPr lang="zh-CN" altLang="en-US" sz="2400" dirty="0">
                <a:solidFill>
                  <a:srgbClr val="000000"/>
                </a:solidFill>
              </a:rPr>
              <a:t>*</a:t>
            </a:r>
            <a:r>
              <a:rPr lang="en-US" altLang="zh-CN" sz="2400" dirty="0">
                <a:solidFill>
                  <a:srgbClr val="000000"/>
                </a:solidFill>
              </a:rPr>
              <a:t>3</a:t>
            </a:r>
            <a:r>
              <a:rPr lang="zh-CN" altLang="en-US" sz="2400" dirty="0">
                <a:solidFill>
                  <a:srgbClr val="000000"/>
                </a:solidFill>
              </a:rPr>
              <a:t>的卷积核级联起来代替</a:t>
            </a:r>
            <a:r>
              <a:rPr lang="en-US" altLang="zh-CN" sz="2400" dirty="0">
                <a:solidFill>
                  <a:srgbClr val="000000"/>
                </a:solidFill>
              </a:rPr>
              <a:t>7</a:t>
            </a:r>
            <a:r>
              <a:rPr lang="zh-CN" altLang="en-US" sz="2400" dirty="0">
                <a:solidFill>
                  <a:srgbClr val="000000"/>
                </a:solidFill>
              </a:rPr>
              <a:t>*</a:t>
            </a:r>
            <a:r>
              <a:rPr lang="en-US" altLang="zh-CN" sz="2400" dirty="0">
                <a:solidFill>
                  <a:srgbClr val="000000"/>
                </a:solidFill>
              </a:rPr>
              <a:t>7</a:t>
            </a:r>
            <a:r>
              <a:rPr lang="zh-CN" altLang="en-US" sz="2400" dirty="0">
                <a:solidFill>
                  <a:srgbClr val="000000"/>
                </a:solidFill>
              </a:rPr>
              <a:t>的卷积核。</a:t>
            </a:r>
            <a:endParaRPr lang="en-US" altLang="zh-CN" sz="2400" dirty="0">
              <a:solidFill>
                <a:srgbClr val="000000"/>
              </a:solidFill>
            </a:endParaRPr>
          </a:p>
        </p:txBody>
      </p:sp>
      <p:pic>
        <p:nvPicPr>
          <p:cNvPr id="1026" name="Picture 2">
            <a:extLst>
              <a:ext uri="{FF2B5EF4-FFF2-40B4-BE49-F238E27FC236}">
                <a16:creationId xmlns:a16="http://schemas.microsoft.com/office/drawing/2014/main" id="{931B110F-408E-E74A-36A1-40F51D6D74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2971800"/>
            <a:ext cx="5033963" cy="356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8036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一维卷积</a:t>
            </a:r>
          </a:p>
        </p:txBody>
      </p:sp>
      <p:pic>
        <p:nvPicPr>
          <p:cNvPr id="9" name="图片 8" descr="图形用户界面, 文本, 应用程序, 聊天或短信&#10;&#10;描述已自动生成">
            <a:extLst>
              <a:ext uri="{FF2B5EF4-FFF2-40B4-BE49-F238E27FC236}">
                <a16:creationId xmlns:a16="http://schemas.microsoft.com/office/drawing/2014/main" id="{CE6CCB91-3CDD-4D7E-A8EF-B484BC50F44F}"/>
              </a:ext>
            </a:extLst>
          </p:cNvPr>
          <p:cNvPicPr>
            <a:picLocks noChangeAspect="1"/>
          </p:cNvPicPr>
          <p:nvPr/>
        </p:nvPicPr>
        <p:blipFill rotWithShape="1">
          <a:blip r:embed="rId3">
            <a:extLst>
              <a:ext uri="{28A0092B-C50C-407E-A947-70E740481C1C}">
                <a14:useLocalDpi xmlns:a14="http://schemas.microsoft.com/office/drawing/2010/main" val="0"/>
              </a:ext>
            </a:extLst>
          </a:blip>
          <a:srcRect r="53968"/>
          <a:stretch/>
        </p:blipFill>
        <p:spPr>
          <a:xfrm>
            <a:off x="436543" y="1103982"/>
            <a:ext cx="2209800" cy="2667000"/>
          </a:xfrm>
          <a:prstGeom prst="rect">
            <a:avLst/>
          </a:prstGeom>
        </p:spPr>
      </p:pic>
      <p:pic>
        <p:nvPicPr>
          <p:cNvPr id="12" name="图片 11">
            <a:extLst>
              <a:ext uri="{FF2B5EF4-FFF2-40B4-BE49-F238E27FC236}">
                <a16:creationId xmlns:a16="http://schemas.microsoft.com/office/drawing/2014/main" id="{7AE3E806-9F81-4577-BF6F-C9079D56AFEC}"/>
              </a:ext>
            </a:extLst>
          </p:cNvPr>
          <p:cNvPicPr>
            <a:picLocks noChangeAspect="1"/>
          </p:cNvPicPr>
          <p:nvPr/>
        </p:nvPicPr>
        <p:blipFill rotWithShape="1">
          <a:blip r:embed="rId3">
            <a:extLst>
              <a:ext uri="{28A0092B-C50C-407E-A947-70E740481C1C}">
                <a14:useLocalDpi xmlns:a14="http://schemas.microsoft.com/office/drawing/2010/main" val="0"/>
              </a:ext>
            </a:extLst>
          </a:blip>
          <a:srcRect l="60317" t="12857" b="12857"/>
          <a:stretch/>
        </p:blipFill>
        <p:spPr>
          <a:xfrm>
            <a:off x="2895600" y="1457712"/>
            <a:ext cx="1905000" cy="1981200"/>
          </a:xfrm>
          <a:prstGeom prst="rect">
            <a:avLst/>
          </a:prstGeom>
        </p:spPr>
      </p:pic>
      <p:sp>
        <p:nvSpPr>
          <p:cNvPr id="13" name="内容占位符 2">
            <a:extLst>
              <a:ext uri="{FF2B5EF4-FFF2-40B4-BE49-F238E27FC236}">
                <a16:creationId xmlns:a16="http://schemas.microsoft.com/office/drawing/2014/main" id="{4013C065-13B4-41D5-A497-42A395CAB4F6}"/>
              </a:ext>
            </a:extLst>
          </p:cNvPr>
          <p:cNvSpPr txBox="1">
            <a:spLocks/>
          </p:cNvSpPr>
          <p:nvPr/>
        </p:nvSpPr>
        <p:spPr bwMode="auto">
          <a:xfrm>
            <a:off x="-173057" y="3948887"/>
            <a:ext cx="3200400" cy="533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buNone/>
            </a:pPr>
            <a:r>
              <a:rPr lang="zh-CN" altLang="en-US" sz="2400" dirty="0">
                <a:solidFill>
                  <a:srgbClr val="000000"/>
                </a:solidFill>
              </a:rPr>
              <a:t>一维信号</a:t>
            </a:r>
          </a:p>
        </p:txBody>
      </p:sp>
      <p:sp>
        <p:nvSpPr>
          <p:cNvPr id="14" name="内容占位符 2">
            <a:extLst>
              <a:ext uri="{FF2B5EF4-FFF2-40B4-BE49-F238E27FC236}">
                <a16:creationId xmlns:a16="http://schemas.microsoft.com/office/drawing/2014/main" id="{935CCE70-07ED-4BB0-9364-624F9C7C4139}"/>
              </a:ext>
            </a:extLst>
          </p:cNvPr>
          <p:cNvSpPr txBox="1">
            <a:spLocks/>
          </p:cNvSpPr>
          <p:nvPr/>
        </p:nvSpPr>
        <p:spPr bwMode="auto">
          <a:xfrm>
            <a:off x="2303443" y="3460343"/>
            <a:ext cx="3200400" cy="533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buNone/>
            </a:pPr>
            <a:r>
              <a:rPr lang="zh-CN" altLang="en-US" sz="2400" dirty="0">
                <a:solidFill>
                  <a:srgbClr val="000000"/>
                </a:solidFill>
              </a:rPr>
              <a:t>卷积核</a:t>
            </a:r>
          </a:p>
        </p:txBody>
      </p:sp>
      <p:pic>
        <p:nvPicPr>
          <p:cNvPr id="11" name="图片 10" descr="图形用户界面, 应用程序&#10;&#10;描述已自动生成">
            <a:extLst>
              <a:ext uri="{FF2B5EF4-FFF2-40B4-BE49-F238E27FC236}">
                <a16:creationId xmlns:a16="http://schemas.microsoft.com/office/drawing/2014/main" id="{7080A299-8236-47E4-90CC-83E17FCFE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1057684"/>
            <a:ext cx="4872154" cy="5133975"/>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39C487E-03C9-40A3-BDAD-0155882FB95C}"/>
                  </a:ext>
                </a:extLst>
              </p:cNvPr>
              <p:cNvSpPr txBox="1"/>
              <p:nvPr/>
            </p:nvSpPr>
            <p:spPr>
              <a:xfrm>
                <a:off x="2303443" y="1896070"/>
                <a:ext cx="851792" cy="923330"/>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CN" altLang="en-US" sz="5400" b="1" i="1" smtClean="0">
                          <a:solidFill>
                            <a:sysClr val="windowText" lastClr="000000"/>
                          </a:solidFill>
                          <a:latin typeface="Cambria Math" panose="02040503050406030204" pitchFamily="18" charset="0"/>
                        </a:rPr>
                        <m:t>∗</m:t>
                      </m:r>
                    </m:oMath>
                  </m:oMathPara>
                </a14:m>
                <a:endParaRPr lang="zh-CN" altLang="en-US" sz="5400" b="1" dirty="0">
                  <a:solidFill>
                    <a:sysClr val="windowText" lastClr="000000"/>
                  </a:solidFill>
                </a:endParaRPr>
              </a:p>
            </p:txBody>
          </p:sp>
        </mc:Choice>
        <mc:Fallback xmlns="">
          <p:sp>
            <p:nvSpPr>
              <p:cNvPr id="17" name="文本框 16">
                <a:extLst>
                  <a:ext uri="{FF2B5EF4-FFF2-40B4-BE49-F238E27FC236}">
                    <a16:creationId xmlns:a16="http://schemas.microsoft.com/office/drawing/2014/main" id="{F39C487E-03C9-40A3-BDAD-0155882FB95C}"/>
                  </a:ext>
                </a:extLst>
              </p:cNvPr>
              <p:cNvSpPr txBox="1">
                <a:spLocks noRot="1" noChangeAspect="1" noMove="1" noResize="1" noEditPoints="1" noAdjustHandles="1" noChangeArrowheads="1" noChangeShapeType="1" noTextEdit="1"/>
              </p:cNvSpPr>
              <p:nvPr/>
            </p:nvSpPr>
            <p:spPr>
              <a:xfrm>
                <a:off x="2303443" y="1896070"/>
                <a:ext cx="851792" cy="923330"/>
              </a:xfrm>
              <a:prstGeom prst="rect">
                <a:avLst/>
              </a:prstGeom>
              <a:blipFill>
                <a:blip r:embed="rId5"/>
                <a:stretch>
                  <a:fillRect/>
                </a:stretch>
              </a:blipFill>
              <a:ln>
                <a:noFill/>
              </a:ln>
            </p:spPr>
            <p:txBody>
              <a:bodyPr/>
              <a:lstStyle/>
              <a:p>
                <a:r>
                  <a:rPr lang="en-US">
                    <a:noFill/>
                  </a:rPr>
                  <a:t> </a:t>
                </a:r>
              </a:p>
            </p:txBody>
          </p:sp>
        </mc:Fallback>
      </mc:AlternateContent>
      <p:sp>
        <p:nvSpPr>
          <p:cNvPr id="15" name="箭头: 右 14">
            <a:extLst>
              <a:ext uri="{FF2B5EF4-FFF2-40B4-BE49-F238E27FC236}">
                <a16:creationId xmlns:a16="http://schemas.microsoft.com/office/drawing/2014/main" id="{D3AF2045-6283-48A8-9D69-B9378CC33D84}"/>
              </a:ext>
            </a:extLst>
          </p:cNvPr>
          <p:cNvSpPr/>
          <p:nvPr/>
        </p:nvSpPr>
        <p:spPr>
          <a:xfrm>
            <a:off x="5430857" y="2379769"/>
            <a:ext cx="838200" cy="533400"/>
          </a:xfrm>
          <a:prstGeom prst="rightArrow">
            <a:avLst/>
          </a:prstGeom>
          <a:noFill/>
          <a:ln w="28575">
            <a:solidFill>
              <a:srgbClr val="000000"/>
            </a:solidFill>
          </a:ln>
        </p:spPr>
        <p:txBody>
          <a:bodyPr wrap="square" rtlCol="0" anchor="ctr">
            <a:spAutoFit/>
          </a:bodyPr>
          <a:lstStyle/>
          <a:p>
            <a:pPr algn="ctr"/>
            <a:endParaRPr lang="en-US" sz="2400" dirty="0"/>
          </a:p>
        </p:txBody>
      </p:sp>
    </p:spTree>
    <p:extLst>
      <p:ext uri="{BB962C8B-B14F-4D97-AF65-F5344CB8AC3E}">
        <p14:creationId xmlns:p14="http://schemas.microsoft.com/office/powerpoint/2010/main" val="13197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50"/>
                                        <p:tgtEl>
                                          <p:spTgt spid="15"/>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VGG</a:t>
            </a:r>
            <a:endParaRPr lang="zh-CN" altLang="en-US" dirty="0"/>
          </a:p>
        </p:txBody>
      </p:sp>
      <p:pic>
        <p:nvPicPr>
          <p:cNvPr id="5" name="图片 4" descr="vgg2">
            <a:extLst>
              <a:ext uri="{FF2B5EF4-FFF2-40B4-BE49-F238E27FC236}">
                <a16:creationId xmlns:a16="http://schemas.microsoft.com/office/drawing/2014/main" id="{F4F1A23C-658A-DF8E-7F92-6DEFD16A36F1}"/>
              </a:ext>
            </a:extLst>
          </p:cNvPr>
          <p:cNvPicPr>
            <a:picLocks noChangeAspect="1"/>
          </p:cNvPicPr>
          <p:nvPr/>
        </p:nvPicPr>
        <p:blipFill>
          <a:blip r:embed="rId3"/>
          <a:stretch>
            <a:fillRect/>
          </a:stretch>
        </p:blipFill>
        <p:spPr>
          <a:xfrm>
            <a:off x="3962400" y="0"/>
            <a:ext cx="6705600" cy="6786981"/>
          </a:xfrm>
          <a:prstGeom prst="rect">
            <a:avLst/>
          </a:prstGeom>
        </p:spPr>
      </p:pic>
      <p:sp>
        <p:nvSpPr>
          <p:cNvPr id="7" name="文本框 6">
            <a:extLst>
              <a:ext uri="{FF2B5EF4-FFF2-40B4-BE49-F238E27FC236}">
                <a16:creationId xmlns:a16="http://schemas.microsoft.com/office/drawing/2014/main" id="{AEC5D9F7-A8E4-F81D-D1BE-52D38A7E1AAD}"/>
              </a:ext>
            </a:extLst>
          </p:cNvPr>
          <p:cNvSpPr txBox="1"/>
          <p:nvPr/>
        </p:nvSpPr>
        <p:spPr>
          <a:xfrm>
            <a:off x="457200" y="2057400"/>
            <a:ext cx="3352800" cy="2308324"/>
          </a:xfrm>
          <a:prstGeom prst="rect">
            <a:avLst/>
          </a:prstGeom>
          <a:noFill/>
        </p:spPr>
        <p:txBody>
          <a:bodyPr wrap="square" rtlCol="0">
            <a:spAutoFit/>
          </a:bodyPr>
          <a:lstStyle/>
          <a:p>
            <a:r>
              <a:rPr lang="zh-CN" altLang="en-US" sz="2400" dirty="0">
                <a:solidFill>
                  <a:srgbClr val="000000"/>
                </a:solidFill>
                <a:latin typeface="+mn-ea"/>
              </a:rPr>
              <a:t>右图中的表格是</a:t>
            </a:r>
            <a:r>
              <a:rPr lang="en-US" altLang="zh-CN" sz="2400" dirty="0">
                <a:solidFill>
                  <a:srgbClr val="000000"/>
                </a:solidFill>
                <a:latin typeface="+mn-ea"/>
              </a:rPr>
              <a:t>VGG</a:t>
            </a:r>
            <a:r>
              <a:rPr lang="zh-CN" altLang="en-US" sz="2400" dirty="0">
                <a:solidFill>
                  <a:srgbClr val="000000"/>
                </a:solidFill>
                <a:latin typeface="+mn-ea"/>
              </a:rPr>
              <a:t>论文中截取的，作者尝试了</a:t>
            </a:r>
            <a:r>
              <a:rPr lang="en-US" altLang="zh-CN" sz="2400" dirty="0">
                <a:solidFill>
                  <a:srgbClr val="000000"/>
                </a:solidFill>
                <a:latin typeface="+mn-ea"/>
              </a:rPr>
              <a:t>6</a:t>
            </a:r>
            <a:r>
              <a:rPr lang="zh-CN" altLang="en-US" sz="2400" dirty="0">
                <a:solidFill>
                  <a:srgbClr val="000000"/>
                </a:solidFill>
                <a:latin typeface="+mn-ea"/>
              </a:rPr>
              <a:t>个不同的配置，但是在使用的过程中常常使用</a:t>
            </a:r>
            <a:r>
              <a:rPr lang="en-US" altLang="zh-CN" sz="2400" dirty="0">
                <a:solidFill>
                  <a:srgbClr val="000000"/>
                </a:solidFill>
                <a:latin typeface="+mn-ea"/>
              </a:rPr>
              <a:t>D</a:t>
            </a:r>
            <a:r>
              <a:rPr lang="zh-CN" altLang="en-US" sz="2400" dirty="0">
                <a:solidFill>
                  <a:srgbClr val="000000"/>
                </a:solidFill>
                <a:latin typeface="+mn-ea"/>
              </a:rPr>
              <a:t>配置，也被称为</a:t>
            </a:r>
            <a:r>
              <a:rPr lang="en-US" altLang="zh-CN" sz="2400" dirty="0">
                <a:solidFill>
                  <a:srgbClr val="000000"/>
                </a:solidFill>
                <a:latin typeface="+mn-ea"/>
              </a:rPr>
              <a:t>VGG16</a:t>
            </a:r>
            <a:r>
              <a:rPr lang="zh-CN" altLang="en-US" sz="2400" dirty="0">
                <a:solidFill>
                  <a:srgbClr val="000000"/>
                </a:solidFill>
                <a:latin typeface="+mn-ea"/>
              </a:rPr>
              <a:t>。</a:t>
            </a:r>
          </a:p>
        </p:txBody>
      </p:sp>
    </p:spTree>
    <p:extLst>
      <p:ext uri="{BB962C8B-B14F-4D97-AF65-F5344CB8AC3E}">
        <p14:creationId xmlns:p14="http://schemas.microsoft.com/office/powerpoint/2010/main" val="133578026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GoogLeNet</a:t>
            </a:r>
            <a:endParaRPr lang="zh-CN" altLang="en-US" dirty="0"/>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658600" cy="3042628"/>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400" dirty="0">
                <a:solidFill>
                  <a:srgbClr val="000000"/>
                </a:solidFill>
              </a:rPr>
              <a:t>2014</a:t>
            </a:r>
            <a:r>
              <a:rPr lang="zh-CN" altLang="en-US" sz="2400" dirty="0">
                <a:solidFill>
                  <a:srgbClr val="000000"/>
                </a:solidFill>
              </a:rPr>
              <a:t>年的</a:t>
            </a:r>
            <a:r>
              <a:rPr lang="en-US" altLang="zh-CN" sz="2400" dirty="0">
                <a:solidFill>
                  <a:srgbClr val="000000"/>
                </a:solidFill>
              </a:rPr>
              <a:t>ILSVRC</a:t>
            </a:r>
            <a:r>
              <a:rPr lang="zh-CN" altLang="en-US" sz="2400" dirty="0">
                <a:solidFill>
                  <a:srgbClr val="000000"/>
                </a:solidFill>
              </a:rPr>
              <a:t>竞赛的冠军模型，网络更深，参数更少，性能却更加优越。</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000000"/>
                </a:solidFill>
              </a:rPr>
              <a:t>一般来说，提升网络性能最直接的办法就是增加网络的深度和宽度，深度指网络层数，宽度指神经元数量。但这种方式存在以下问题：</a:t>
            </a:r>
            <a:endParaRPr lang="en-US" altLang="zh-CN" sz="2400" dirty="0">
              <a:solidFill>
                <a:srgbClr val="000000"/>
              </a:solidFill>
            </a:endParaRPr>
          </a:p>
          <a:p>
            <a:pPr marL="720000" indent="-457200">
              <a:lnSpc>
                <a:spcPts val="1300"/>
              </a:lnSpc>
              <a:spcAft>
                <a:spcPts val="2400"/>
              </a:spcAft>
              <a:buFont typeface="+mj-lt"/>
              <a:buAutoNum type="arabicParenR"/>
            </a:pPr>
            <a:r>
              <a:rPr lang="zh-CN" altLang="en-US" sz="2400" dirty="0">
                <a:solidFill>
                  <a:srgbClr val="000000"/>
                </a:solidFill>
              </a:rPr>
              <a:t>参数太多，如果训练数据有限，容易过拟合；</a:t>
            </a:r>
            <a:endParaRPr lang="en-US" altLang="zh-CN" sz="2400" dirty="0">
              <a:solidFill>
                <a:srgbClr val="000000"/>
              </a:solidFill>
            </a:endParaRPr>
          </a:p>
          <a:p>
            <a:pPr marL="720000" indent="-457200">
              <a:lnSpc>
                <a:spcPts val="1300"/>
              </a:lnSpc>
              <a:spcAft>
                <a:spcPts val="2400"/>
              </a:spcAft>
              <a:buFont typeface="+mj-lt"/>
              <a:buAutoNum type="arabicParenR"/>
            </a:pPr>
            <a:r>
              <a:rPr lang="zh-CN" altLang="en-US" sz="2400" dirty="0">
                <a:solidFill>
                  <a:srgbClr val="000000"/>
                </a:solidFill>
              </a:rPr>
              <a:t>参数太多，计算复杂，难以应用；</a:t>
            </a:r>
            <a:endParaRPr lang="en-US" altLang="zh-CN" sz="2400" dirty="0">
              <a:solidFill>
                <a:srgbClr val="000000"/>
              </a:solidFill>
            </a:endParaRPr>
          </a:p>
          <a:p>
            <a:pPr marL="720000" indent="-457200">
              <a:lnSpc>
                <a:spcPts val="1300"/>
              </a:lnSpc>
              <a:spcAft>
                <a:spcPts val="2400"/>
              </a:spcAft>
              <a:buFont typeface="+mj-lt"/>
              <a:buAutoNum type="arabicParenR"/>
            </a:pPr>
            <a:r>
              <a:rPr lang="zh-CN" altLang="en-US" sz="2400" dirty="0">
                <a:solidFill>
                  <a:srgbClr val="000000"/>
                </a:solidFill>
              </a:rPr>
              <a:t>网络越深，容易出现梯度消失问题，难以优化模型。</a:t>
            </a:r>
            <a:endParaRPr lang="en-US" altLang="zh-CN" sz="2400" dirty="0">
              <a:solidFill>
                <a:srgbClr val="000000"/>
              </a:solidFill>
            </a:endParaRPr>
          </a:p>
        </p:txBody>
      </p:sp>
      <p:pic>
        <p:nvPicPr>
          <p:cNvPr id="5" name="图片 3">
            <a:extLst>
              <a:ext uri="{FF2B5EF4-FFF2-40B4-BE49-F238E27FC236}">
                <a16:creationId xmlns:a16="http://schemas.microsoft.com/office/drawing/2014/main" id="{F54B8C27-D304-54A9-1B93-4F5586FAD1B7}"/>
              </a:ext>
            </a:extLst>
          </p:cNvPr>
          <p:cNvPicPr>
            <a:picLocks noChangeAspect="1"/>
          </p:cNvPicPr>
          <p:nvPr/>
        </p:nvPicPr>
        <p:blipFill rotWithShape="1">
          <a:blip r:embed="rId3">
            <a:clrChange>
              <a:clrFrom>
                <a:srgbClr val="FFFFFF"/>
              </a:clrFrom>
              <a:clrTo>
                <a:srgbClr val="FFFFFF">
                  <a:alpha val="0"/>
                </a:srgbClr>
              </a:clrTo>
            </a:clrChange>
          </a:blip>
          <a:srcRect t="12132"/>
          <a:stretch/>
        </p:blipFill>
        <p:spPr>
          <a:xfrm>
            <a:off x="103457" y="3902725"/>
            <a:ext cx="12088543" cy="2879075"/>
          </a:xfrm>
          <a:prstGeom prst="rect">
            <a:avLst/>
          </a:prstGeom>
        </p:spPr>
      </p:pic>
    </p:spTree>
    <p:extLst>
      <p:ext uri="{BB962C8B-B14F-4D97-AF65-F5344CB8AC3E}">
        <p14:creationId xmlns:p14="http://schemas.microsoft.com/office/powerpoint/2010/main" val="3160301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GoogLeNet</a:t>
            </a:r>
            <a:endParaRPr lang="zh-CN" altLang="en-US" dirty="0"/>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658600" cy="3042628"/>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400" dirty="0">
                <a:solidFill>
                  <a:srgbClr val="000000"/>
                </a:solidFill>
              </a:rPr>
              <a:t>2014</a:t>
            </a:r>
            <a:r>
              <a:rPr lang="zh-CN" altLang="en-US" sz="2400" dirty="0">
                <a:solidFill>
                  <a:srgbClr val="000000"/>
                </a:solidFill>
              </a:rPr>
              <a:t>年的</a:t>
            </a:r>
            <a:r>
              <a:rPr lang="en-US" altLang="zh-CN" sz="2400" dirty="0">
                <a:solidFill>
                  <a:srgbClr val="000000"/>
                </a:solidFill>
              </a:rPr>
              <a:t>ILSVRC</a:t>
            </a:r>
            <a:r>
              <a:rPr lang="zh-CN" altLang="en-US" sz="2400" dirty="0">
                <a:solidFill>
                  <a:srgbClr val="000000"/>
                </a:solidFill>
              </a:rPr>
              <a:t>竞赛的冠军模型，网络更深，参数更少，性能却更加优越。</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000000"/>
                </a:solidFill>
              </a:rPr>
              <a:t>一般来说，提升网络性能最直接的办法就是增加网络的深度和宽度，深度指网络层数，宽度指神经元数量。但这种方式存在以下问题：</a:t>
            </a:r>
            <a:endParaRPr lang="en-US" altLang="zh-CN" sz="2400" dirty="0">
              <a:solidFill>
                <a:srgbClr val="000000"/>
              </a:solidFill>
            </a:endParaRPr>
          </a:p>
          <a:p>
            <a:pPr marL="720000" indent="-457200">
              <a:lnSpc>
                <a:spcPts val="1300"/>
              </a:lnSpc>
              <a:spcAft>
                <a:spcPts val="2400"/>
              </a:spcAft>
              <a:buFont typeface="+mj-lt"/>
              <a:buAutoNum type="arabicParenR"/>
            </a:pPr>
            <a:r>
              <a:rPr lang="zh-CN" altLang="en-US" sz="2400" dirty="0">
                <a:solidFill>
                  <a:srgbClr val="000000"/>
                </a:solidFill>
              </a:rPr>
              <a:t>参数太多，如果训练数据有限，容易过拟合；</a:t>
            </a:r>
            <a:endParaRPr lang="en-US" altLang="zh-CN" sz="2400" dirty="0">
              <a:solidFill>
                <a:srgbClr val="000000"/>
              </a:solidFill>
            </a:endParaRPr>
          </a:p>
          <a:p>
            <a:pPr marL="720000" indent="-457200">
              <a:lnSpc>
                <a:spcPts val="1300"/>
              </a:lnSpc>
              <a:spcAft>
                <a:spcPts val="2400"/>
              </a:spcAft>
              <a:buFont typeface="+mj-lt"/>
              <a:buAutoNum type="arabicParenR"/>
            </a:pPr>
            <a:r>
              <a:rPr lang="zh-CN" altLang="en-US" sz="2400" dirty="0">
                <a:solidFill>
                  <a:srgbClr val="000000"/>
                </a:solidFill>
              </a:rPr>
              <a:t>参数太多，计算复杂，难以应用；</a:t>
            </a:r>
            <a:endParaRPr lang="en-US" altLang="zh-CN" sz="2400" dirty="0">
              <a:solidFill>
                <a:srgbClr val="000000"/>
              </a:solidFill>
            </a:endParaRPr>
          </a:p>
          <a:p>
            <a:pPr marL="720000" indent="-457200">
              <a:lnSpc>
                <a:spcPts val="1300"/>
              </a:lnSpc>
              <a:spcAft>
                <a:spcPts val="2400"/>
              </a:spcAft>
              <a:buFont typeface="+mj-lt"/>
              <a:buAutoNum type="arabicParenR"/>
            </a:pPr>
            <a:r>
              <a:rPr lang="zh-CN" altLang="en-US" sz="2400" dirty="0">
                <a:solidFill>
                  <a:srgbClr val="000000"/>
                </a:solidFill>
              </a:rPr>
              <a:t>网络越深，容易出现梯度消失问题，难以优化模型。</a:t>
            </a:r>
            <a:endParaRPr lang="en-US" altLang="zh-CN" sz="2400" dirty="0">
              <a:solidFill>
                <a:srgbClr val="000000"/>
              </a:solidFill>
            </a:endParaRPr>
          </a:p>
        </p:txBody>
      </p:sp>
      <p:sp>
        <p:nvSpPr>
          <p:cNvPr id="7" name="内容占位符 2">
            <a:extLst>
              <a:ext uri="{FF2B5EF4-FFF2-40B4-BE49-F238E27FC236}">
                <a16:creationId xmlns:a16="http://schemas.microsoft.com/office/drawing/2014/main" id="{325E07E1-53C0-62B9-81AC-06AD111738CA}"/>
              </a:ext>
            </a:extLst>
          </p:cNvPr>
          <p:cNvSpPr txBox="1">
            <a:spLocks/>
          </p:cNvSpPr>
          <p:nvPr/>
        </p:nvSpPr>
        <p:spPr>
          <a:xfrm>
            <a:off x="609600" y="4191000"/>
            <a:ext cx="5334000" cy="609600"/>
          </a:xfrm>
          <a:prstGeom prst="rect">
            <a:avLst/>
          </a:prstGeom>
          <a:ln>
            <a:noFill/>
          </a:ln>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just">
              <a:spcBef>
                <a:spcPts val="0"/>
              </a:spcBef>
              <a:spcAft>
                <a:spcPts val="1200"/>
              </a:spcAft>
              <a:buFont typeface="Wingdings 3" panose="05040102010807070707" pitchFamily="18" charset="2"/>
              <a:buNone/>
            </a:pPr>
            <a:r>
              <a:rPr lang="zh-CN" altLang="en-US" sz="2400" dirty="0"/>
              <a:t>增加网络深度和宽度的同时减少参数</a:t>
            </a:r>
          </a:p>
        </p:txBody>
      </p:sp>
      <p:sp>
        <p:nvSpPr>
          <p:cNvPr id="2" name="箭头: 右 1">
            <a:extLst>
              <a:ext uri="{FF2B5EF4-FFF2-40B4-BE49-F238E27FC236}">
                <a16:creationId xmlns:a16="http://schemas.microsoft.com/office/drawing/2014/main" id="{D67BF6AD-F942-6235-0CD1-72C9E06B315F}"/>
              </a:ext>
            </a:extLst>
          </p:cNvPr>
          <p:cNvSpPr/>
          <p:nvPr/>
        </p:nvSpPr>
        <p:spPr>
          <a:xfrm>
            <a:off x="5791200" y="4343400"/>
            <a:ext cx="381000" cy="152400"/>
          </a:xfrm>
          <a:prstGeom prst="rightArrow">
            <a:avLst/>
          </a:prstGeom>
          <a:solidFill>
            <a:srgbClr val="C00000"/>
          </a:solidFill>
        </p:spPr>
        <p:txBody>
          <a:bodyPr wrap="none" rtlCol="0" anchor="ctr">
            <a:spAutoFit/>
          </a:bodyPr>
          <a:lstStyle/>
          <a:p>
            <a:pPr algn="ctr"/>
            <a:endParaRPr lang="en-US" sz="2400" dirty="0"/>
          </a:p>
        </p:txBody>
      </p:sp>
      <p:sp>
        <p:nvSpPr>
          <p:cNvPr id="8" name="内容占位符 2">
            <a:extLst>
              <a:ext uri="{FF2B5EF4-FFF2-40B4-BE49-F238E27FC236}">
                <a16:creationId xmlns:a16="http://schemas.microsoft.com/office/drawing/2014/main" id="{9DE1463B-65E2-F0F9-E8DF-A241F657E4AE}"/>
              </a:ext>
            </a:extLst>
          </p:cNvPr>
          <p:cNvSpPr txBox="1">
            <a:spLocks/>
          </p:cNvSpPr>
          <p:nvPr/>
        </p:nvSpPr>
        <p:spPr>
          <a:xfrm>
            <a:off x="6324600" y="4191000"/>
            <a:ext cx="2819400" cy="609600"/>
          </a:xfrm>
          <a:prstGeom prst="rect">
            <a:avLst/>
          </a:prstGeom>
          <a:ln>
            <a:noFill/>
          </a:ln>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just">
              <a:spcBef>
                <a:spcPts val="0"/>
              </a:spcBef>
              <a:spcAft>
                <a:spcPts val="1200"/>
              </a:spcAft>
              <a:buFont typeface="Wingdings 3" panose="05040102010807070707" pitchFamily="18" charset="2"/>
              <a:buNone/>
            </a:pPr>
            <a:r>
              <a:rPr lang="en-US" altLang="zh-CN" sz="2400" dirty="0"/>
              <a:t>Inception</a:t>
            </a:r>
            <a:r>
              <a:rPr lang="zh-CN" altLang="en-US" sz="2400" dirty="0"/>
              <a:t>模块</a:t>
            </a:r>
          </a:p>
        </p:txBody>
      </p:sp>
      <p:sp>
        <p:nvSpPr>
          <p:cNvPr id="9" name="内容占位符 2">
            <a:extLst>
              <a:ext uri="{FF2B5EF4-FFF2-40B4-BE49-F238E27FC236}">
                <a16:creationId xmlns:a16="http://schemas.microsoft.com/office/drawing/2014/main" id="{9FFE12A2-9819-AE93-5A67-93C40D5BD77C}"/>
              </a:ext>
            </a:extLst>
          </p:cNvPr>
          <p:cNvSpPr txBox="1">
            <a:spLocks/>
          </p:cNvSpPr>
          <p:nvPr/>
        </p:nvSpPr>
        <p:spPr>
          <a:xfrm>
            <a:off x="609600" y="4953000"/>
            <a:ext cx="11049000" cy="838200"/>
          </a:xfrm>
          <a:prstGeom prst="rect">
            <a:avLst/>
          </a:prstGeom>
          <a:ln>
            <a:noFill/>
          </a:ln>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just">
              <a:spcBef>
                <a:spcPts val="0"/>
              </a:spcBef>
              <a:spcAft>
                <a:spcPts val="1200"/>
              </a:spcAft>
              <a:buNone/>
            </a:pPr>
            <a:r>
              <a:rPr lang="en-US" altLang="zh-CN" sz="2400" dirty="0">
                <a:solidFill>
                  <a:srgbClr val="000000"/>
                </a:solidFill>
              </a:rPr>
              <a:t>Inception</a:t>
            </a:r>
            <a:r>
              <a:rPr lang="zh-CN" altLang="en-US" sz="2400" dirty="0">
                <a:solidFill>
                  <a:srgbClr val="000000"/>
                </a:solidFill>
              </a:rPr>
              <a:t>网络就是由多个</a:t>
            </a:r>
            <a:r>
              <a:rPr lang="en-US" altLang="zh-CN" sz="2400" dirty="0">
                <a:solidFill>
                  <a:srgbClr val="000000"/>
                </a:solidFill>
              </a:rPr>
              <a:t>Inception</a:t>
            </a:r>
            <a:r>
              <a:rPr lang="zh-CN" altLang="en-US" sz="2400" dirty="0">
                <a:solidFill>
                  <a:srgbClr val="000000"/>
                </a:solidFill>
              </a:rPr>
              <a:t>模块和少量汇聚层堆叠而成，</a:t>
            </a:r>
            <a:r>
              <a:rPr lang="en-US" altLang="zh-CN" sz="2400" dirty="0">
                <a:solidFill>
                  <a:srgbClr val="000000"/>
                </a:solidFill>
              </a:rPr>
              <a:t>Inception</a:t>
            </a:r>
            <a:r>
              <a:rPr lang="zh-CN" altLang="en-US" sz="2400" dirty="0">
                <a:solidFill>
                  <a:srgbClr val="000000"/>
                </a:solidFill>
              </a:rPr>
              <a:t>模块经历了</a:t>
            </a:r>
            <a:r>
              <a:rPr lang="en-US" altLang="zh-CN" sz="2400" dirty="0">
                <a:solidFill>
                  <a:srgbClr val="000000"/>
                </a:solidFill>
              </a:rPr>
              <a:t>V1</a:t>
            </a:r>
            <a:r>
              <a:rPr lang="zh-CN" altLang="en-US" sz="2400" dirty="0">
                <a:solidFill>
                  <a:srgbClr val="000000"/>
                </a:solidFill>
              </a:rPr>
              <a:t>、</a:t>
            </a:r>
            <a:r>
              <a:rPr lang="en-US" altLang="zh-CN" sz="2400" dirty="0">
                <a:solidFill>
                  <a:srgbClr val="000000"/>
                </a:solidFill>
              </a:rPr>
              <a:t>V2</a:t>
            </a:r>
            <a:r>
              <a:rPr lang="zh-CN" altLang="en-US" sz="2400" dirty="0">
                <a:solidFill>
                  <a:srgbClr val="000000"/>
                </a:solidFill>
              </a:rPr>
              <a:t>、</a:t>
            </a:r>
            <a:r>
              <a:rPr lang="en-US" altLang="zh-CN" sz="2400" dirty="0">
                <a:solidFill>
                  <a:srgbClr val="000000"/>
                </a:solidFill>
              </a:rPr>
              <a:t>V3</a:t>
            </a:r>
            <a:r>
              <a:rPr lang="zh-CN" altLang="en-US" sz="2400" dirty="0">
                <a:solidFill>
                  <a:srgbClr val="000000"/>
                </a:solidFill>
              </a:rPr>
              <a:t>、</a:t>
            </a:r>
            <a:r>
              <a:rPr lang="en-US" altLang="zh-CN" sz="2400" dirty="0">
                <a:solidFill>
                  <a:srgbClr val="000000"/>
                </a:solidFill>
              </a:rPr>
              <a:t>V4</a:t>
            </a:r>
            <a:r>
              <a:rPr lang="zh-CN" altLang="en-US" sz="2400" dirty="0">
                <a:solidFill>
                  <a:srgbClr val="000000"/>
                </a:solidFill>
              </a:rPr>
              <a:t>等多个版本的迭代优化，</a:t>
            </a:r>
            <a:r>
              <a:rPr lang="en-US" altLang="zh-CN" sz="2400" dirty="0">
                <a:solidFill>
                  <a:srgbClr val="000000"/>
                </a:solidFill>
              </a:rPr>
              <a:t> </a:t>
            </a:r>
            <a:r>
              <a:rPr lang="en-US" altLang="zh-CN" sz="2400" dirty="0" err="1">
                <a:solidFill>
                  <a:srgbClr val="000000"/>
                </a:solidFill>
              </a:rPr>
              <a:t>GoogLeNet</a:t>
            </a:r>
            <a:r>
              <a:rPr lang="zh-CN" altLang="en-US" sz="2400" dirty="0">
                <a:solidFill>
                  <a:srgbClr val="000000"/>
                </a:solidFill>
              </a:rPr>
              <a:t>使用了</a:t>
            </a:r>
            <a:r>
              <a:rPr lang="en-US" altLang="zh-CN" sz="2400" dirty="0">
                <a:solidFill>
                  <a:srgbClr val="000000"/>
                </a:solidFill>
              </a:rPr>
              <a:t>Inception V1</a:t>
            </a:r>
            <a:r>
              <a:rPr lang="zh-CN" altLang="en-US" sz="2400" dirty="0">
                <a:solidFill>
                  <a:srgbClr val="000000"/>
                </a:solidFill>
              </a:rPr>
              <a:t>版本。</a:t>
            </a:r>
          </a:p>
        </p:txBody>
      </p:sp>
    </p:spTree>
    <p:extLst>
      <p:ext uri="{BB962C8B-B14F-4D97-AF65-F5344CB8AC3E}">
        <p14:creationId xmlns:p14="http://schemas.microsoft.com/office/powerpoint/2010/main" val="41285665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Inception-V1</a:t>
            </a:r>
            <a:endParaRPr lang="zh-CN" altLang="en-US" dirty="0"/>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658600" cy="1508105"/>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同时使用</a:t>
            </a:r>
            <a:r>
              <a:rPr lang="en-US" altLang="zh-CN" sz="2400" dirty="0">
                <a:solidFill>
                  <a:srgbClr val="000000"/>
                </a:solidFill>
              </a:rPr>
              <a:t>1 × 1</a:t>
            </a:r>
            <a:r>
              <a:rPr lang="zh-CN" altLang="en-US" sz="2400" dirty="0">
                <a:solidFill>
                  <a:srgbClr val="000000"/>
                </a:solidFill>
              </a:rPr>
              <a:t>、</a:t>
            </a:r>
            <a:r>
              <a:rPr lang="en-US" altLang="zh-CN" sz="2400" dirty="0">
                <a:solidFill>
                  <a:srgbClr val="000000"/>
                </a:solidFill>
              </a:rPr>
              <a:t>3 × 3</a:t>
            </a:r>
            <a:r>
              <a:rPr lang="zh-CN" altLang="en-US" sz="2400" dirty="0">
                <a:solidFill>
                  <a:srgbClr val="000000"/>
                </a:solidFill>
              </a:rPr>
              <a:t>、</a:t>
            </a:r>
            <a:r>
              <a:rPr lang="en-US" altLang="zh-CN" sz="2400" dirty="0">
                <a:solidFill>
                  <a:srgbClr val="000000"/>
                </a:solidFill>
              </a:rPr>
              <a:t>5 × 5</a:t>
            </a:r>
            <a:r>
              <a:rPr lang="zh-CN" altLang="en-US" sz="2400" dirty="0">
                <a:solidFill>
                  <a:srgbClr val="000000"/>
                </a:solidFill>
              </a:rPr>
              <a:t>等不同大小的卷积核，并将得到的特征映射在深度上拼接（堆叠）起来作为输出特征映射。</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C00000"/>
                </a:solidFill>
              </a:rPr>
              <a:t>多尺度</a:t>
            </a:r>
            <a:r>
              <a:rPr lang="zh-CN" altLang="en-US" sz="2400" dirty="0">
                <a:solidFill>
                  <a:srgbClr val="000000"/>
                </a:solidFill>
              </a:rPr>
              <a:t>特征提取</a:t>
            </a:r>
            <a:endParaRPr lang="en-US" altLang="zh-CN" sz="2400" dirty="0">
              <a:solidFill>
                <a:srgbClr val="000000"/>
              </a:solidFill>
            </a:endParaRPr>
          </a:p>
        </p:txBody>
      </p:sp>
      <p:pic>
        <p:nvPicPr>
          <p:cNvPr id="5" name="图片 4">
            <a:extLst>
              <a:ext uri="{FF2B5EF4-FFF2-40B4-BE49-F238E27FC236}">
                <a16:creationId xmlns:a16="http://schemas.microsoft.com/office/drawing/2014/main" id="{B0B80653-ABED-0701-DCA6-014D6A784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905000"/>
            <a:ext cx="7525674" cy="4469982"/>
          </a:xfrm>
          <a:prstGeom prst="rect">
            <a:avLst/>
          </a:prstGeom>
        </p:spPr>
      </p:pic>
    </p:spTree>
    <p:extLst>
      <p:ext uri="{BB962C8B-B14F-4D97-AF65-F5344CB8AC3E}">
        <p14:creationId xmlns:p14="http://schemas.microsoft.com/office/powerpoint/2010/main" val="332881783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a:t>Inception-V3</a:t>
            </a:r>
            <a:endParaRPr lang="zh-CN" altLang="en-US" dirty="0"/>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658600" cy="1877437"/>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将</a:t>
            </a:r>
            <a:r>
              <a:rPr lang="en-US" altLang="zh-CN" sz="2400" dirty="0">
                <a:solidFill>
                  <a:srgbClr val="000000"/>
                </a:solidFill>
              </a:rPr>
              <a:t>V1</a:t>
            </a:r>
            <a:r>
              <a:rPr lang="zh-CN" altLang="en-US" sz="2400" dirty="0">
                <a:solidFill>
                  <a:srgbClr val="000000"/>
                </a:solidFill>
              </a:rPr>
              <a:t>中的大尺寸卷积核替换为多个小尺寸卷积核的堆叠，减少模型参数量，增加网络深度，提升模型拟合复杂分布的能力。具体包括：</a:t>
            </a:r>
            <a:r>
              <a:rPr lang="en-US" altLang="zh-CN" sz="2400" dirty="0">
                <a:solidFill>
                  <a:srgbClr val="000000"/>
                </a:solidFill>
              </a:rPr>
              <a:t>1</a:t>
            </a:r>
            <a:r>
              <a:rPr lang="zh-CN" altLang="en-US" sz="2400" dirty="0">
                <a:solidFill>
                  <a:srgbClr val="000000"/>
                </a:solidFill>
              </a:rPr>
              <a:t>）使用两层</a:t>
            </a:r>
            <a:r>
              <a:rPr lang="en-US" altLang="zh-CN" sz="2400" dirty="0">
                <a:solidFill>
                  <a:srgbClr val="000000"/>
                </a:solidFill>
              </a:rPr>
              <a:t>3</a:t>
            </a:r>
            <a:r>
              <a:rPr lang="zh-CN" altLang="en-US" sz="2400" dirty="0">
                <a:solidFill>
                  <a:srgbClr val="000000"/>
                </a:solidFill>
              </a:rPr>
              <a:t>*</a:t>
            </a:r>
            <a:r>
              <a:rPr lang="en-US" altLang="zh-CN" sz="2400" dirty="0">
                <a:solidFill>
                  <a:srgbClr val="000000"/>
                </a:solidFill>
              </a:rPr>
              <a:t>3</a:t>
            </a:r>
            <a:r>
              <a:rPr lang="zh-CN" altLang="en-US" sz="2400" dirty="0">
                <a:solidFill>
                  <a:srgbClr val="000000"/>
                </a:solidFill>
              </a:rPr>
              <a:t>卷积来替换</a:t>
            </a:r>
            <a:r>
              <a:rPr lang="en-US" altLang="zh-CN" sz="2400" dirty="0">
                <a:solidFill>
                  <a:srgbClr val="000000"/>
                </a:solidFill>
              </a:rPr>
              <a:t>V1</a:t>
            </a:r>
            <a:r>
              <a:rPr lang="zh-CN" altLang="en-US" sz="2400" dirty="0">
                <a:solidFill>
                  <a:srgbClr val="000000"/>
                </a:solidFill>
              </a:rPr>
              <a:t>中的</a:t>
            </a:r>
            <a:r>
              <a:rPr lang="en-US" altLang="zh-CN" sz="2400" dirty="0">
                <a:solidFill>
                  <a:srgbClr val="000000"/>
                </a:solidFill>
              </a:rPr>
              <a:t>5</a:t>
            </a:r>
            <a:r>
              <a:rPr lang="zh-CN" altLang="en-US" sz="2400" dirty="0">
                <a:solidFill>
                  <a:srgbClr val="000000"/>
                </a:solidFill>
              </a:rPr>
              <a:t>*</a:t>
            </a:r>
            <a:r>
              <a:rPr lang="en-US" altLang="zh-CN" sz="2400" dirty="0">
                <a:solidFill>
                  <a:srgbClr val="000000"/>
                </a:solidFill>
              </a:rPr>
              <a:t>5</a:t>
            </a:r>
            <a:r>
              <a:rPr lang="zh-CN" altLang="en-US" sz="2400" dirty="0">
                <a:solidFill>
                  <a:srgbClr val="000000"/>
                </a:solidFill>
              </a:rPr>
              <a:t>卷积；</a:t>
            </a:r>
            <a:r>
              <a:rPr lang="en-US" altLang="zh-CN" sz="2400" dirty="0">
                <a:solidFill>
                  <a:srgbClr val="000000"/>
                </a:solidFill>
              </a:rPr>
              <a:t>2</a:t>
            </a:r>
            <a:r>
              <a:rPr lang="zh-CN" altLang="en-US" sz="2400" dirty="0">
                <a:solidFill>
                  <a:srgbClr val="000000"/>
                </a:solidFill>
              </a:rPr>
              <a:t>）使用连续的</a:t>
            </a:r>
            <a:r>
              <a:rPr lang="en-US" altLang="zh-CN" sz="2400" dirty="0">
                <a:solidFill>
                  <a:srgbClr val="000000"/>
                </a:solidFill>
              </a:rPr>
              <a:t>K*1</a:t>
            </a:r>
            <a:r>
              <a:rPr lang="zh-CN" altLang="en-US" sz="2400" dirty="0">
                <a:solidFill>
                  <a:srgbClr val="000000"/>
                </a:solidFill>
              </a:rPr>
              <a:t>和</a:t>
            </a:r>
            <a:r>
              <a:rPr lang="en-US" altLang="zh-CN" sz="2400" dirty="0">
                <a:solidFill>
                  <a:srgbClr val="000000"/>
                </a:solidFill>
              </a:rPr>
              <a:t>1</a:t>
            </a:r>
            <a:r>
              <a:rPr lang="zh-CN" altLang="en-US" sz="2400" dirty="0">
                <a:solidFill>
                  <a:srgbClr val="000000"/>
                </a:solidFill>
              </a:rPr>
              <a:t>*</a:t>
            </a:r>
            <a:r>
              <a:rPr lang="en-US" altLang="zh-CN" sz="2400" dirty="0">
                <a:solidFill>
                  <a:srgbClr val="000000"/>
                </a:solidFill>
              </a:rPr>
              <a:t>K</a:t>
            </a:r>
            <a:r>
              <a:rPr lang="zh-CN" altLang="en-US" sz="2400" dirty="0">
                <a:solidFill>
                  <a:srgbClr val="000000"/>
                </a:solidFill>
              </a:rPr>
              <a:t>来替换</a:t>
            </a:r>
            <a:r>
              <a:rPr lang="en-US" altLang="zh-CN" sz="2400" dirty="0">
                <a:solidFill>
                  <a:srgbClr val="000000"/>
                </a:solidFill>
              </a:rPr>
              <a:t>K*K</a:t>
            </a:r>
            <a:r>
              <a:rPr lang="zh-CN" altLang="en-US" sz="2400" dirty="0">
                <a:solidFill>
                  <a:srgbClr val="000000"/>
                </a:solidFill>
              </a:rPr>
              <a:t>卷积。</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000000"/>
                </a:solidFill>
              </a:rPr>
              <a:t>引入批量归一化等优化方法进行训练。</a:t>
            </a:r>
            <a:endParaRPr lang="en-US" altLang="zh-CN" sz="2400" dirty="0">
              <a:solidFill>
                <a:srgbClr val="000000"/>
              </a:solidFill>
            </a:endParaRPr>
          </a:p>
        </p:txBody>
      </p:sp>
      <p:pic>
        <p:nvPicPr>
          <p:cNvPr id="5" name="Picture 2" descr="这里写图片描述">
            <a:extLst>
              <a:ext uri="{FF2B5EF4-FFF2-40B4-BE49-F238E27FC236}">
                <a16:creationId xmlns:a16="http://schemas.microsoft.com/office/drawing/2014/main" id="{FD96F2CE-344C-C427-F037-7898C00DE686}"/>
              </a:ext>
            </a:extLst>
          </p:cNvPr>
          <p:cNvPicPr>
            <a:picLocks noChangeAspect="1" noChangeArrowheads="1"/>
          </p:cNvPicPr>
          <p:nvPr/>
        </p:nvPicPr>
        <p:blipFill rotWithShape="1">
          <a:blip r:embed="rId3">
            <a:clrChange>
              <a:clrFrom>
                <a:srgbClr val="FFFFFF"/>
              </a:clrFrom>
              <a:clrTo>
                <a:srgbClr val="FFFFFF">
                  <a:alpha val="0"/>
                </a:srgbClr>
              </a:clrTo>
            </a:clrChange>
          </a:blip>
          <a:srcRect b="16664"/>
          <a:stretch/>
        </p:blipFill>
        <p:spPr bwMode="auto">
          <a:xfrm>
            <a:off x="1447800" y="2819400"/>
            <a:ext cx="4632877" cy="3585072"/>
          </a:xfrm>
          <a:prstGeom prst="rect">
            <a:avLst/>
          </a:prstGeom>
          <a:noFill/>
        </p:spPr>
      </p:pic>
      <p:pic>
        <p:nvPicPr>
          <p:cNvPr id="7" name="Picture 4" descr="这里写图片描述">
            <a:extLst>
              <a:ext uri="{FF2B5EF4-FFF2-40B4-BE49-F238E27FC236}">
                <a16:creationId xmlns:a16="http://schemas.microsoft.com/office/drawing/2014/main" id="{D021DE0E-ED48-F6F9-7F3F-335534F4B6C0}"/>
              </a:ext>
            </a:extLst>
          </p:cNvPr>
          <p:cNvPicPr>
            <a:picLocks noChangeAspect="1" noChangeArrowheads="1"/>
          </p:cNvPicPr>
          <p:nvPr/>
        </p:nvPicPr>
        <p:blipFill rotWithShape="1">
          <a:blip r:embed="rId4">
            <a:clrChange>
              <a:clrFrom>
                <a:srgbClr val="FFFFFF"/>
              </a:clrFrom>
              <a:clrTo>
                <a:srgbClr val="FFFFFF">
                  <a:alpha val="0"/>
                </a:srgbClr>
              </a:clrTo>
            </a:clrChange>
          </a:blip>
          <a:srcRect b="12573"/>
          <a:stretch/>
        </p:blipFill>
        <p:spPr bwMode="auto">
          <a:xfrm>
            <a:off x="7162800" y="1981200"/>
            <a:ext cx="3981230" cy="4542473"/>
          </a:xfrm>
          <a:prstGeom prst="rect">
            <a:avLst/>
          </a:prstGeom>
          <a:noFill/>
        </p:spPr>
      </p:pic>
    </p:spTree>
    <p:extLst>
      <p:ext uri="{BB962C8B-B14F-4D97-AF65-F5344CB8AC3E}">
        <p14:creationId xmlns:p14="http://schemas.microsoft.com/office/powerpoint/2010/main" val="267511343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ResNet</a:t>
            </a:r>
            <a:endParaRPr lang="zh-CN" altLang="en-US" dirty="0"/>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1223427"/>
            <a:ext cx="11658600" cy="1815882"/>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400" dirty="0">
                <a:solidFill>
                  <a:srgbClr val="000000"/>
                </a:solidFill>
              </a:rPr>
              <a:t>2015</a:t>
            </a:r>
            <a:r>
              <a:rPr lang="zh-CN" altLang="en-US" sz="2400" dirty="0">
                <a:solidFill>
                  <a:srgbClr val="000000"/>
                </a:solidFill>
              </a:rPr>
              <a:t>年的</a:t>
            </a:r>
            <a:r>
              <a:rPr lang="en-US" altLang="zh-CN" sz="2400" dirty="0">
                <a:solidFill>
                  <a:srgbClr val="000000"/>
                </a:solidFill>
              </a:rPr>
              <a:t>ILSVRC</a:t>
            </a:r>
            <a:r>
              <a:rPr lang="zh-CN" altLang="en-US" sz="2400" dirty="0">
                <a:solidFill>
                  <a:srgbClr val="000000"/>
                </a:solidFill>
              </a:rPr>
              <a:t>竞赛的冠军模型，共有</a:t>
            </a:r>
            <a:r>
              <a:rPr lang="en-US" altLang="zh-CN" sz="2400" dirty="0">
                <a:solidFill>
                  <a:srgbClr val="000000"/>
                </a:solidFill>
              </a:rPr>
              <a:t>152</a:t>
            </a:r>
            <a:r>
              <a:rPr lang="zh-CN" altLang="en-US" sz="2400" dirty="0">
                <a:solidFill>
                  <a:srgbClr val="000000"/>
                </a:solidFill>
              </a:rPr>
              <a:t>层。</a:t>
            </a:r>
            <a:endParaRPr lang="en-US" altLang="zh-CN" sz="2400" dirty="0">
              <a:solidFill>
                <a:srgbClr val="000000"/>
              </a:solidFill>
            </a:endParaRPr>
          </a:p>
          <a:p>
            <a:pPr marL="285750" indent="-285750">
              <a:spcAft>
                <a:spcPts val="2400"/>
              </a:spcAft>
              <a:buFont typeface="Arial" panose="020B0604020202020204" pitchFamily="34" charset="0"/>
              <a:buChar char="•"/>
            </a:pPr>
            <a:r>
              <a:rPr lang="en-US" altLang="zh-CN" sz="2400" dirty="0">
                <a:solidFill>
                  <a:srgbClr val="000000"/>
                </a:solidFill>
              </a:rPr>
              <a:t>CNN</a:t>
            </a:r>
            <a:r>
              <a:rPr lang="zh-CN" altLang="en-US" sz="2400" dirty="0">
                <a:solidFill>
                  <a:srgbClr val="000000"/>
                </a:solidFill>
              </a:rPr>
              <a:t>图像史上的里程碑事件，其作者何恺明也因此获得</a:t>
            </a:r>
            <a:r>
              <a:rPr lang="en-US" altLang="zh-CN" sz="2400" dirty="0">
                <a:solidFill>
                  <a:srgbClr val="000000"/>
                </a:solidFill>
              </a:rPr>
              <a:t>CVPR2016</a:t>
            </a:r>
            <a:r>
              <a:rPr lang="zh-CN" altLang="en-US" sz="2400" dirty="0">
                <a:solidFill>
                  <a:srgbClr val="000000"/>
                </a:solidFill>
              </a:rPr>
              <a:t>最佳论文奖。</a:t>
            </a:r>
            <a:endParaRPr lang="en-US" altLang="zh-CN" sz="2400" dirty="0">
              <a:solidFill>
                <a:srgbClr val="000000"/>
              </a:solidFill>
            </a:endParaRPr>
          </a:p>
          <a:p>
            <a:pPr marL="285750" indent="-285750">
              <a:spcAft>
                <a:spcPts val="2400"/>
              </a:spcAft>
              <a:buFont typeface="Arial" panose="020B0604020202020204" pitchFamily="34" charset="0"/>
              <a:buChar char="•"/>
            </a:pPr>
            <a:endParaRPr lang="en-US" altLang="zh-CN" sz="2400" dirty="0">
              <a:solidFill>
                <a:srgbClr val="000000"/>
              </a:solidFill>
            </a:endParaRPr>
          </a:p>
        </p:txBody>
      </p:sp>
      <p:pic>
        <p:nvPicPr>
          <p:cNvPr id="3" name="图片 2" descr="图片包含 文本&#10;&#10;描述已自动生成">
            <a:extLst>
              <a:ext uri="{FF2B5EF4-FFF2-40B4-BE49-F238E27FC236}">
                <a16:creationId xmlns:a16="http://schemas.microsoft.com/office/drawing/2014/main" id="{4A9C7C1E-43EA-6A01-259C-6E0E391D6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3200400"/>
            <a:ext cx="6324600" cy="2759610"/>
          </a:xfrm>
          <a:prstGeom prst="rect">
            <a:avLst/>
          </a:prstGeom>
        </p:spPr>
      </p:pic>
      <p:pic>
        <p:nvPicPr>
          <p:cNvPr id="7" name="图片 6" descr="图表&#10;&#10;描述已自动生成">
            <a:extLst>
              <a:ext uri="{FF2B5EF4-FFF2-40B4-BE49-F238E27FC236}">
                <a16:creationId xmlns:a16="http://schemas.microsoft.com/office/drawing/2014/main" id="{60D672EC-A470-B3CD-CE98-A833BFF70A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00" y="2971800"/>
            <a:ext cx="5554980" cy="2971800"/>
          </a:xfrm>
          <a:prstGeom prst="rect">
            <a:avLst/>
          </a:prstGeom>
        </p:spPr>
      </p:pic>
    </p:spTree>
    <p:extLst>
      <p:ext uri="{BB962C8B-B14F-4D97-AF65-F5344CB8AC3E}">
        <p14:creationId xmlns:p14="http://schemas.microsoft.com/office/powerpoint/2010/main" val="212362342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ResNet</a:t>
            </a:r>
            <a:endParaRPr lang="zh-CN" altLang="en-US" dirty="0"/>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658600" cy="1508105"/>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深度网络的退化问题：随着网络深度增加，网络的表现先是逐渐增加至饱和，然后迅速下降。</a:t>
            </a:r>
            <a:endParaRPr lang="en-US" altLang="zh-CN" sz="2400" dirty="0">
              <a:solidFill>
                <a:srgbClr val="000000"/>
              </a:solidFill>
            </a:endParaRPr>
          </a:p>
          <a:p>
            <a:pPr marL="285750" indent="-285750">
              <a:spcAft>
                <a:spcPts val="2400"/>
              </a:spcAft>
              <a:buFont typeface="Arial" panose="020B0604020202020204" pitchFamily="34" charset="0"/>
              <a:buChar char="•"/>
            </a:pPr>
            <a:endParaRPr lang="en-US" altLang="zh-CN" sz="2400" dirty="0">
              <a:solidFill>
                <a:srgbClr val="000000"/>
              </a:solidFill>
            </a:endParaRPr>
          </a:p>
        </p:txBody>
      </p:sp>
      <p:pic>
        <p:nvPicPr>
          <p:cNvPr id="3" name="图片 2" descr="图表&#10;&#10;中度可信度描述已自动生成">
            <a:extLst>
              <a:ext uri="{FF2B5EF4-FFF2-40B4-BE49-F238E27FC236}">
                <a16:creationId xmlns:a16="http://schemas.microsoft.com/office/drawing/2014/main" id="{740F3639-728A-DD31-9204-F3A70A890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828800"/>
            <a:ext cx="9314193" cy="3048000"/>
          </a:xfrm>
          <a:prstGeom prst="rect">
            <a:avLst/>
          </a:prstGeom>
        </p:spPr>
      </p:pic>
      <p:sp>
        <p:nvSpPr>
          <p:cNvPr id="8" name="文本框 7">
            <a:extLst>
              <a:ext uri="{FF2B5EF4-FFF2-40B4-BE49-F238E27FC236}">
                <a16:creationId xmlns:a16="http://schemas.microsoft.com/office/drawing/2014/main" id="{2DE25FE1-7101-4734-9D9F-D36396B704BF}"/>
              </a:ext>
            </a:extLst>
          </p:cNvPr>
          <p:cNvSpPr txBox="1"/>
          <p:nvPr/>
        </p:nvSpPr>
        <p:spPr>
          <a:xfrm>
            <a:off x="304800" y="4907340"/>
            <a:ext cx="11658600" cy="1569660"/>
          </a:xfrm>
          <a:prstGeom prst="rect">
            <a:avLst/>
          </a:prstGeom>
          <a:noFill/>
        </p:spPr>
        <p:txBody>
          <a:bodyPr wrap="square" rtlCol="0">
            <a:spAutoFit/>
          </a:bodyPr>
          <a:lstStyle/>
          <a:p>
            <a:pPr>
              <a:spcAft>
                <a:spcPts val="2400"/>
              </a:spcAft>
            </a:pPr>
            <a:r>
              <a:rPr lang="zh-CN" altLang="en-US" sz="2400" dirty="0">
                <a:solidFill>
                  <a:srgbClr val="000000"/>
                </a:solidFill>
              </a:rPr>
              <a:t>如果存在某个</a:t>
            </a:r>
            <a:r>
              <a:rPr lang="en-US" altLang="zh-CN" sz="2400" dirty="0">
                <a:solidFill>
                  <a:srgbClr val="000000"/>
                </a:solidFill>
              </a:rPr>
              <a:t>k</a:t>
            </a:r>
            <a:r>
              <a:rPr lang="zh-CN" altLang="en-US" sz="2400" dirty="0">
                <a:solidFill>
                  <a:srgbClr val="000000"/>
                </a:solidFill>
              </a:rPr>
              <a:t>层的网络</a:t>
            </a:r>
            <a:r>
              <a:rPr lang="en-US" altLang="zh-CN" sz="2400" dirty="0">
                <a:solidFill>
                  <a:srgbClr val="000000"/>
                </a:solidFill>
              </a:rPr>
              <a:t>f</a:t>
            </a:r>
            <a:r>
              <a:rPr lang="zh-CN" altLang="en-US" sz="2400" dirty="0">
                <a:solidFill>
                  <a:srgbClr val="000000"/>
                </a:solidFill>
              </a:rPr>
              <a:t>是当前最优的网络，那么可以构造一个更深的网络，其最后几层仅是网络</a:t>
            </a:r>
            <a:r>
              <a:rPr lang="en-US" altLang="zh-CN" sz="2400" dirty="0">
                <a:solidFill>
                  <a:srgbClr val="000000"/>
                </a:solidFill>
              </a:rPr>
              <a:t>f</a:t>
            </a:r>
            <a:r>
              <a:rPr lang="zh-CN" altLang="en-US" sz="2400" dirty="0">
                <a:solidFill>
                  <a:srgbClr val="000000"/>
                </a:solidFill>
              </a:rPr>
              <a:t>的第</a:t>
            </a:r>
            <a:r>
              <a:rPr lang="en-US" altLang="zh-CN" sz="2400" dirty="0">
                <a:solidFill>
                  <a:srgbClr val="000000"/>
                </a:solidFill>
              </a:rPr>
              <a:t>k</a:t>
            </a:r>
            <a:r>
              <a:rPr lang="zh-CN" altLang="en-US" sz="2400" dirty="0">
                <a:solidFill>
                  <a:srgbClr val="000000"/>
                </a:solidFill>
              </a:rPr>
              <a:t>层输出的恒等映射，就可以取得与</a:t>
            </a:r>
            <a:r>
              <a:rPr lang="en-US" altLang="zh-CN" sz="2400" dirty="0">
                <a:solidFill>
                  <a:srgbClr val="000000"/>
                </a:solidFill>
              </a:rPr>
              <a:t>f</a:t>
            </a:r>
            <a:r>
              <a:rPr lang="zh-CN" altLang="en-US" sz="2400" dirty="0">
                <a:solidFill>
                  <a:srgbClr val="000000"/>
                </a:solidFill>
              </a:rPr>
              <a:t>一致的结果；也许</a:t>
            </a:r>
            <a:r>
              <a:rPr lang="en-US" altLang="zh-CN" sz="2400" dirty="0">
                <a:solidFill>
                  <a:srgbClr val="000000"/>
                </a:solidFill>
              </a:rPr>
              <a:t>k</a:t>
            </a:r>
            <a:r>
              <a:rPr lang="zh-CN" altLang="en-US" sz="2400" dirty="0">
                <a:solidFill>
                  <a:srgbClr val="000000"/>
                </a:solidFill>
              </a:rPr>
              <a:t>还不是最佳的参数，那么更深的网络就可以取得更好的结果。所以，按照常理，深层网络不应该表现的更差。一个合理的猜测就是，恒等映射并不是那么好学的。</a:t>
            </a:r>
            <a:endParaRPr lang="en-US" altLang="zh-CN" sz="2400" dirty="0">
              <a:solidFill>
                <a:srgbClr val="000000"/>
              </a:solidFill>
            </a:endParaRPr>
          </a:p>
        </p:txBody>
      </p:sp>
    </p:spTree>
    <p:extLst>
      <p:ext uri="{BB962C8B-B14F-4D97-AF65-F5344CB8AC3E}">
        <p14:creationId xmlns:p14="http://schemas.microsoft.com/office/powerpoint/2010/main" val="52509953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ResNet</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93DC0F-25D0-176F-AAD3-F060A4D0B392}"/>
                  </a:ext>
                </a:extLst>
              </p:cNvPr>
              <p:cNvSpPr txBox="1"/>
              <p:nvPr/>
            </p:nvSpPr>
            <p:spPr>
              <a:xfrm>
                <a:off x="304800" y="1246287"/>
                <a:ext cx="6096000" cy="5078313"/>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残差学习：当输入为</a:t>
                </a:r>
                <a14:m>
                  <m:oMath xmlns:m="http://schemas.openxmlformats.org/officeDocument/2006/math">
                    <m:r>
                      <a:rPr lang="en-US" altLang="zh-CN" sz="2400" b="0" i="1" smtClean="0">
                        <a:solidFill>
                          <a:srgbClr val="000000"/>
                        </a:solidFill>
                        <a:latin typeface="Cambria Math" panose="02040503050406030204" pitchFamily="18" charset="0"/>
                      </a:rPr>
                      <m:t>𝑋</m:t>
                    </m:r>
                  </m:oMath>
                </a14:m>
                <a:r>
                  <a:rPr lang="zh-CN" altLang="en-US" sz="2400" dirty="0">
                    <a:solidFill>
                      <a:srgbClr val="000000"/>
                    </a:solidFill>
                  </a:rPr>
                  <a:t>时，其学习到的特征记为</a:t>
                </a:r>
                <a14:m>
                  <m:oMath xmlns:m="http://schemas.openxmlformats.org/officeDocument/2006/math">
                    <m:r>
                      <a:rPr lang="en-US" altLang="zh-CN" sz="2400" b="0" i="1" smtClean="0">
                        <a:solidFill>
                          <a:srgbClr val="000000"/>
                        </a:solidFill>
                        <a:latin typeface="Cambria Math" panose="02040503050406030204" pitchFamily="18" charset="0"/>
                      </a:rPr>
                      <m:t>𝐻</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𝑋</m:t>
                    </m:r>
                    <m:r>
                      <a:rPr lang="en-US" altLang="zh-CN" sz="2400" b="0" i="1" smtClean="0">
                        <a:solidFill>
                          <a:srgbClr val="000000"/>
                        </a:solidFill>
                        <a:latin typeface="Cambria Math" panose="02040503050406030204" pitchFamily="18" charset="0"/>
                      </a:rPr>
                      <m:t>)</m:t>
                    </m:r>
                  </m:oMath>
                </a14:m>
                <a:r>
                  <a:rPr lang="zh-CN" altLang="en-US" sz="2400" dirty="0">
                    <a:solidFill>
                      <a:srgbClr val="000000"/>
                    </a:solidFill>
                  </a:rPr>
                  <a:t>，现在我们希望其可以学习到残差</a:t>
                </a:r>
                <a14:m>
                  <m:oMath xmlns:m="http://schemas.openxmlformats.org/officeDocument/2006/math">
                    <m:r>
                      <a:rPr lang="en-US" altLang="zh-CN" sz="2400" b="0" i="1" smtClean="0">
                        <a:solidFill>
                          <a:srgbClr val="000000"/>
                        </a:solidFill>
                        <a:latin typeface="Cambria Math" panose="02040503050406030204" pitchFamily="18" charset="0"/>
                      </a:rPr>
                      <m:t>𝐹</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𝑋</m:t>
                        </m:r>
                      </m:e>
                    </m:d>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𝐻</m:t>
                    </m:r>
                    <m:d>
                      <m:dPr>
                        <m:ctrlPr>
                          <a:rPr lang="en-US" altLang="zh-CN" sz="2400" b="0" i="1" smtClean="0">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𝑋</m:t>
                        </m:r>
                      </m:e>
                    </m:d>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𝑋</m:t>
                    </m:r>
                  </m:oMath>
                </a14:m>
                <a:r>
                  <a:rPr lang="zh-CN" altLang="en-US" sz="2400" dirty="0">
                    <a:solidFill>
                      <a:srgbClr val="000000"/>
                    </a:solidFill>
                  </a:rPr>
                  <a:t>。</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000000"/>
                    </a:solidFill>
                  </a:rPr>
                  <a:t>直观上看，学习残差比直接学习原始特征更加容易，因为残差一般会比较小，学习难度也小。跳跃连接（</a:t>
                </a:r>
                <a:r>
                  <a:rPr lang="en-US" altLang="zh-CN" sz="2400" dirty="0">
                    <a:solidFill>
                      <a:srgbClr val="000000"/>
                    </a:solidFill>
                  </a:rPr>
                  <a:t>skip connection</a:t>
                </a:r>
                <a:r>
                  <a:rPr lang="zh-CN" altLang="en-US" sz="2400" dirty="0">
                    <a:solidFill>
                      <a:srgbClr val="000000"/>
                    </a:solidFill>
                  </a:rPr>
                  <a:t>）也可以提高信息的传播效率。</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000000"/>
                    </a:solidFill>
                  </a:rPr>
                  <a:t>缓解梯度消失：在反向传播过程中，梯度可以通过跳跃连接直接传递到前面的层，避免了梯度在多层传播中的衰减。</a:t>
                </a:r>
                <a:endParaRPr lang="en-US" altLang="zh-CN" sz="2400" dirty="0">
                  <a:solidFill>
                    <a:srgbClr val="000000"/>
                  </a:solidFill>
                </a:endParaRPr>
              </a:p>
              <a:p>
                <a:pPr marL="285750" indent="-285750">
                  <a:spcAft>
                    <a:spcPts val="2400"/>
                  </a:spcAft>
                  <a:buFont typeface="Arial" panose="020B0604020202020204" pitchFamily="34" charset="0"/>
                  <a:buChar char="•"/>
                </a:pPr>
                <a:endParaRPr lang="en-US" altLang="zh-CN" sz="2400" dirty="0">
                  <a:solidFill>
                    <a:srgbClr val="000000"/>
                  </a:solidFill>
                </a:endParaRPr>
              </a:p>
            </p:txBody>
          </p:sp>
        </mc:Choice>
        <mc:Fallback xmlns="">
          <p:sp>
            <p:nvSpPr>
              <p:cNvPr id="6" name="文本框 5">
                <a:extLst>
                  <a:ext uri="{FF2B5EF4-FFF2-40B4-BE49-F238E27FC236}">
                    <a16:creationId xmlns:a16="http://schemas.microsoft.com/office/drawing/2014/main" id="{1393DC0F-25D0-176F-AAD3-F060A4D0B392}"/>
                  </a:ext>
                </a:extLst>
              </p:cNvPr>
              <p:cNvSpPr txBox="1">
                <a:spLocks noRot="1" noChangeAspect="1" noMove="1" noResize="1" noEditPoints="1" noAdjustHandles="1" noChangeArrowheads="1" noChangeShapeType="1" noTextEdit="1"/>
              </p:cNvSpPr>
              <p:nvPr/>
            </p:nvSpPr>
            <p:spPr>
              <a:xfrm>
                <a:off x="304800" y="1246287"/>
                <a:ext cx="6096000" cy="5078313"/>
              </a:xfrm>
              <a:prstGeom prst="rect">
                <a:avLst/>
              </a:prstGeom>
              <a:blipFill>
                <a:blip r:embed="rId3"/>
                <a:stretch>
                  <a:fillRect l="-1300" t="-959" r="-500"/>
                </a:stretch>
              </a:blipFill>
            </p:spPr>
            <p:txBody>
              <a:bodyPr/>
              <a:lstStyle/>
              <a:p>
                <a:r>
                  <a:rPr lang="en-US">
                    <a:noFill/>
                  </a:rPr>
                  <a:t> </a:t>
                </a:r>
              </a:p>
            </p:txBody>
          </p:sp>
        </mc:Fallback>
      </mc:AlternateContent>
      <p:pic>
        <p:nvPicPr>
          <p:cNvPr id="5" name="图片 4" descr="图示&#10;&#10;描述已自动生成">
            <a:extLst>
              <a:ext uri="{FF2B5EF4-FFF2-40B4-BE49-F238E27FC236}">
                <a16:creationId xmlns:a16="http://schemas.microsoft.com/office/drawing/2014/main" id="{EC8082FB-6CB1-9AE6-B0EF-F27949622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705" y="1600200"/>
            <a:ext cx="5620295" cy="3024188"/>
          </a:xfrm>
          <a:prstGeom prst="rect">
            <a:avLst/>
          </a:prstGeom>
        </p:spPr>
      </p:pic>
    </p:spTree>
    <p:extLst>
      <p:ext uri="{BB962C8B-B14F-4D97-AF65-F5344CB8AC3E}">
        <p14:creationId xmlns:p14="http://schemas.microsoft.com/office/powerpoint/2010/main" val="126292427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en-US" altLang="zh-CN" dirty="0" err="1"/>
              <a:t>ResNet</a:t>
            </a:r>
            <a:endParaRPr lang="zh-CN" altLang="en-US" dirty="0"/>
          </a:p>
        </p:txBody>
      </p:sp>
      <p:pic>
        <p:nvPicPr>
          <p:cNvPr id="7" name="图片 3">
            <a:extLst>
              <a:ext uri="{FF2B5EF4-FFF2-40B4-BE49-F238E27FC236}">
                <a16:creationId xmlns:a16="http://schemas.microsoft.com/office/drawing/2014/main" id="{84C63765-1043-C24D-FCBD-A5E786AFE061}"/>
              </a:ext>
            </a:extLst>
          </p:cNvPr>
          <p:cNvPicPr>
            <a:picLocks noChangeAspect="1"/>
          </p:cNvPicPr>
          <p:nvPr/>
        </p:nvPicPr>
        <p:blipFill>
          <a:blip r:embed="rId3"/>
          <a:stretch>
            <a:fillRect/>
          </a:stretch>
        </p:blipFill>
        <p:spPr>
          <a:xfrm>
            <a:off x="17443" y="1447800"/>
            <a:ext cx="12042627" cy="4495800"/>
          </a:xfrm>
          <a:prstGeom prst="rect">
            <a:avLst/>
          </a:prstGeom>
        </p:spPr>
      </p:pic>
    </p:spTree>
    <p:extLst>
      <p:ext uri="{BB962C8B-B14F-4D97-AF65-F5344CB8AC3E}">
        <p14:creationId xmlns:p14="http://schemas.microsoft.com/office/powerpoint/2010/main" val="347571252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9600" y="1143000"/>
            <a:ext cx="10821035" cy="830997"/>
          </a:xfrm>
          <a:prstGeom prst="rect">
            <a:avLst/>
          </a:prstGeom>
          <a:noFill/>
        </p:spPr>
        <p:txBody>
          <a:bodyPr wrap="square" rtlCol="0">
            <a:spAutoFit/>
          </a:bodyPr>
          <a:lstStyle/>
          <a:p>
            <a:r>
              <a:rPr lang="zh-CN" altLang="zh-CN" sz="2400" dirty="0">
                <a:solidFill>
                  <a:srgbClr val="000000"/>
                </a:solidFill>
              </a:rPr>
              <a:t>这一节将展示如何可视化卷积神经网络的每一层输出的特征图，这里选取的卷积神经网络是</a:t>
            </a:r>
            <a:r>
              <a:rPr lang="en-US" altLang="zh-CN" sz="2400" dirty="0" err="1">
                <a:solidFill>
                  <a:srgbClr val="000000"/>
                </a:solidFill>
              </a:rPr>
              <a:t>PyTorch</a:t>
            </a:r>
            <a:r>
              <a:rPr lang="zh-CN" altLang="en-US" sz="2400" dirty="0">
                <a:solidFill>
                  <a:srgbClr val="000000"/>
                </a:solidFill>
              </a:rPr>
              <a:t>框架提供的</a:t>
            </a:r>
            <a:r>
              <a:rPr lang="en-US" altLang="zh-CN" sz="2400" dirty="0">
                <a:solidFill>
                  <a:srgbClr val="000000"/>
                </a:solidFill>
              </a:rPr>
              <a:t>VGG16</a:t>
            </a:r>
            <a:r>
              <a:rPr lang="zh-CN" altLang="en-US" sz="2400" dirty="0">
                <a:solidFill>
                  <a:srgbClr val="000000"/>
                </a:solidFill>
              </a:rPr>
              <a:t>模型。</a:t>
            </a:r>
          </a:p>
        </p:txBody>
      </p:sp>
      <p:pic>
        <p:nvPicPr>
          <p:cNvPr id="5" name="图片 4" descr="flower"/>
          <p:cNvPicPr>
            <a:picLocks noChangeAspect="1"/>
          </p:cNvPicPr>
          <p:nvPr/>
        </p:nvPicPr>
        <p:blipFill>
          <a:blip r:embed="rId3"/>
          <a:stretch>
            <a:fillRect/>
          </a:stretch>
        </p:blipFill>
        <p:spPr>
          <a:xfrm>
            <a:off x="838200" y="2362200"/>
            <a:ext cx="4816475" cy="3612515"/>
          </a:xfrm>
          <a:prstGeom prst="rect">
            <a:avLst/>
          </a:prstGeom>
        </p:spPr>
      </p:pic>
      <p:sp>
        <p:nvSpPr>
          <p:cNvPr id="10" name="文本框 9"/>
          <p:cNvSpPr txBox="1"/>
          <p:nvPr/>
        </p:nvSpPr>
        <p:spPr>
          <a:xfrm>
            <a:off x="6172200" y="2362200"/>
            <a:ext cx="4773295" cy="1015663"/>
          </a:xfrm>
          <a:prstGeom prst="rect">
            <a:avLst/>
          </a:prstGeom>
          <a:noFill/>
        </p:spPr>
        <p:txBody>
          <a:bodyPr wrap="square" rtlCol="0">
            <a:spAutoFit/>
          </a:bodyPr>
          <a:lstStyle/>
          <a:p>
            <a:pPr algn="just"/>
            <a:r>
              <a:rPr lang="zh-CN" altLang="en-US" sz="2000" dirty="0">
                <a:solidFill>
                  <a:srgbClr val="000000"/>
                </a:solidFill>
              </a:rPr>
              <a:t>网络的输入以左图的花为例，在经过</a:t>
            </a:r>
            <a:r>
              <a:rPr lang="en-US" altLang="zh-CN" sz="2000" dirty="0">
                <a:solidFill>
                  <a:srgbClr val="000000"/>
                </a:solidFill>
              </a:rPr>
              <a:t>VGG16</a:t>
            </a:r>
            <a:r>
              <a:rPr lang="zh-CN" altLang="en-US" sz="2000" dirty="0">
                <a:solidFill>
                  <a:srgbClr val="000000"/>
                </a:solidFill>
              </a:rPr>
              <a:t>的第一层卷积层之后，就会有</a:t>
            </a:r>
            <a:r>
              <a:rPr lang="en-US" altLang="zh-CN" sz="2000" dirty="0">
                <a:solidFill>
                  <a:srgbClr val="000000"/>
                </a:solidFill>
              </a:rPr>
              <a:t>64</a:t>
            </a:r>
            <a:r>
              <a:rPr lang="zh-CN" altLang="en-US" sz="2000" dirty="0">
                <a:solidFill>
                  <a:srgbClr val="000000"/>
                </a:solidFill>
              </a:rPr>
              <a:t>个特征图：</a:t>
            </a:r>
          </a:p>
        </p:txBody>
      </p:sp>
      <p:pic>
        <p:nvPicPr>
          <p:cNvPr id="11" name="图片 10" descr="0totImg"/>
          <p:cNvPicPr>
            <a:picLocks noChangeAspect="1"/>
          </p:cNvPicPr>
          <p:nvPr/>
        </p:nvPicPr>
        <p:blipFill>
          <a:blip r:embed="rId4">
            <a:clrChange>
              <a:clrFrom>
                <a:srgbClr val="FFFFFF"/>
              </a:clrFrom>
              <a:clrTo>
                <a:srgbClr val="FFFFFF">
                  <a:alpha val="0"/>
                </a:srgbClr>
              </a:clrTo>
            </a:clrChange>
          </a:blip>
          <a:stretch>
            <a:fillRect/>
          </a:stretch>
        </p:blipFill>
        <p:spPr>
          <a:xfrm>
            <a:off x="6324600" y="3124200"/>
            <a:ext cx="4606290" cy="3454400"/>
          </a:xfrm>
          <a:prstGeom prst="rect">
            <a:avLst/>
          </a:prstGeom>
        </p:spPr>
      </p:pic>
      <p:sp>
        <p:nvSpPr>
          <p:cNvPr id="7" name="标题 1">
            <a:extLst>
              <a:ext uri="{FF2B5EF4-FFF2-40B4-BE49-F238E27FC236}">
                <a16:creationId xmlns:a16="http://schemas.microsoft.com/office/drawing/2014/main" id="{6B4FC8E0-609C-C796-C3E0-0B8A3465EFF9}"/>
              </a:ext>
            </a:extLst>
          </p:cNvPr>
          <p:cNvSpPr>
            <a:spLocks noGrp="1"/>
          </p:cNvSpPr>
          <p:nvPr>
            <p:ph type="title"/>
          </p:nvPr>
        </p:nvSpPr>
        <p:spPr>
          <a:xfrm>
            <a:off x="609600" y="152401"/>
            <a:ext cx="10972800" cy="733410"/>
          </a:xfrm>
        </p:spPr>
        <p:txBody>
          <a:bodyPr/>
          <a:lstStyle/>
          <a:p>
            <a:r>
              <a:rPr lang="zh-CN" altLang="en-US" dirty="0"/>
              <a:t>可视化神经网络</a:t>
            </a:r>
          </a:p>
        </p:txBody>
      </p:sp>
    </p:spTree>
    <p:extLst>
      <p:ext uri="{BB962C8B-B14F-4D97-AF65-F5344CB8AC3E}">
        <p14:creationId xmlns:p14="http://schemas.microsoft.com/office/powerpoint/2010/main" val="390258891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一维卷积</a:t>
            </a:r>
          </a:p>
        </p:txBody>
      </p:sp>
      <p:sp>
        <p:nvSpPr>
          <p:cNvPr id="1048608" name="内容占位符 2"/>
          <p:cNvSpPr>
            <a:spLocks noGrp="1"/>
          </p:cNvSpPr>
          <p:nvPr>
            <p:ph idx="1"/>
          </p:nvPr>
        </p:nvSpPr>
        <p:spPr>
          <a:xfrm>
            <a:off x="609600" y="990600"/>
            <a:ext cx="10972800" cy="3886200"/>
          </a:xfrm>
        </p:spPr>
        <p:txBody>
          <a:bodyPr/>
          <a:lstStyle/>
          <a:p>
            <a:r>
              <a:rPr lang="zh-CN" altLang="en-US" sz="2800" dirty="0">
                <a:solidFill>
                  <a:srgbClr val="000000"/>
                </a:solidFill>
              </a:rPr>
              <a:t>两个滤波器的一维卷积示例：</a:t>
            </a:r>
            <a:endParaRPr lang="en-US" altLang="zh-CN" sz="2800" dirty="0">
              <a:solidFill>
                <a:srgbClr val="000000"/>
              </a:solidFill>
            </a:endParaRPr>
          </a:p>
        </p:txBody>
      </p:sp>
      <p:pic>
        <p:nvPicPr>
          <p:cNvPr id="8" name="图片 4">
            <a:extLst>
              <a:ext uri="{FF2B5EF4-FFF2-40B4-BE49-F238E27FC236}">
                <a16:creationId xmlns:a16="http://schemas.microsoft.com/office/drawing/2014/main" id="{08C200C5-3613-43BE-BCC6-65061A7ACB37}"/>
              </a:ext>
            </a:extLst>
          </p:cNvPr>
          <p:cNvPicPr>
            <a:picLocks noChangeAspect="1"/>
          </p:cNvPicPr>
          <p:nvPr/>
        </p:nvPicPr>
        <p:blipFill>
          <a:blip r:embed="rId3"/>
          <a:stretch>
            <a:fillRect/>
          </a:stretch>
        </p:blipFill>
        <p:spPr>
          <a:xfrm>
            <a:off x="433125" y="1447800"/>
            <a:ext cx="11325750" cy="2971800"/>
          </a:xfrm>
          <a:prstGeom prst="rect">
            <a:avLst/>
          </a:prstGeom>
        </p:spPr>
      </p:pic>
      <p:sp>
        <p:nvSpPr>
          <p:cNvPr id="9" name="内容占位符 2">
            <a:extLst>
              <a:ext uri="{FF2B5EF4-FFF2-40B4-BE49-F238E27FC236}">
                <a16:creationId xmlns:a16="http://schemas.microsoft.com/office/drawing/2014/main" id="{82F5ACA4-CB61-4CF6-8FBB-973745CC56F4}"/>
              </a:ext>
            </a:extLst>
          </p:cNvPr>
          <p:cNvSpPr txBox="1">
            <a:spLocks/>
          </p:cNvSpPr>
          <p:nvPr/>
        </p:nvSpPr>
        <p:spPr bwMode="auto">
          <a:xfrm>
            <a:off x="609600" y="5214779"/>
            <a:ext cx="10820400" cy="533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zh-CN" altLang="en-US" sz="2400" dirty="0">
                <a:solidFill>
                  <a:srgbClr val="000000"/>
                </a:solidFill>
              </a:rPr>
              <a:t>下层为输入信号序列，上层为卷积结果，连线上的数字为滤波器的权重。</a:t>
            </a:r>
          </a:p>
        </p:txBody>
      </p:sp>
      <p:sp>
        <p:nvSpPr>
          <p:cNvPr id="10" name="内容占位符 2">
            <a:extLst>
              <a:ext uri="{FF2B5EF4-FFF2-40B4-BE49-F238E27FC236}">
                <a16:creationId xmlns:a16="http://schemas.microsoft.com/office/drawing/2014/main" id="{E7B36B0A-18B5-41A0-B4FD-3748CA0A51BB}"/>
              </a:ext>
            </a:extLst>
          </p:cNvPr>
          <p:cNvSpPr txBox="1">
            <a:spLocks/>
          </p:cNvSpPr>
          <p:nvPr/>
        </p:nvSpPr>
        <p:spPr bwMode="auto">
          <a:xfrm>
            <a:off x="1600200" y="4435271"/>
            <a:ext cx="31242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buNone/>
            </a:pPr>
            <a:r>
              <a:rPr lang="zh-CN" altLang="en-US" sz="2800" dirty="0"/>
              <a:t>提取低频信息</a:t>
            </a:r>
          </a:p>
        </p:txBody>
      </p:sp>
      <p:sp>
        <p:nvSpPr>
          <p:cNvPr id="11" name="内容占位符 2">
            <a:extLst>
              <a:ext uri="{FF2B5EF4-FFF2-40B4-BE49-F238E27FC236}">
                <a16:creationId xmlns:a16="http://schemas.microsoft.com/office/drawing/2014/main" id="{3FF2C990-613D-4915-8077-9D1E52620984}"/>
              </a:ext>
            </a:extLst>
          </p:cNvPr>
          <p:cNvSpPr txBox="1">
            <a:spLocks/>
          </p:cNvSpPr>
          <p:nvPr/>
        </p:nvSpPr>
        <p:spPr bwMode="auto">
          <a:xfrm>
            <a:off x="7162800" y="4435271"/>
            <a:ext cx="31242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buNone/>
            </a:pPr>
            <a:r>
              <a:rPr lang="zh-CN" altLang="en-US" sz="2800" dirty="0"/>
              <a:t>提取高频信息</a:t>
            </a:r>
          </a:p>
        </p:txBody>
      </p:sp>
      <p:sp>
        <p:nvSpPr>
          <p:cNvPr id="12" name="内容占位符 2">
            <a:extLst>
              <a:ext uri="{FF2B5EF4-FFF2-40B4-BE49-F238E27FC236}">
                <a16:creationId xmlns:a16="http://schemas.microsoft.com/office/drawing/2014/main" id="{81B61A65-9278-4746-9EE8-A23FE0D76263}"/>
              </a:ext>
            </a:extLst>
          </p:cNvPr>
          <p:cNvSpPr txBox="1">
            <a:spLocks/>
          </p:cNvSpPr>
          <p:nvPr/>
        </p:nvSpPr>
        <p:spPr bwMode="auto">
          <a:xfrm>
            <a:off x="609600" y="5763850"/>
            <a:ext cx="10820400" cy="533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zh-CN" altLang="en-US" sz="2400" dirty="0">
                <a:solidFill>
                  <a:srgbClr val="000000"/>
                </a:solidFill>
              </a:rPr>
              <a:t>这里的高频和低频指信号变化的强烈程度。</a:t>
            </a:r>
          </a:p>
        </p:txBody>
      </p:sp>
    </p:spTree>
    <p:extLst>
      <p:ext uri="{BB962C8B-B14F-4D97-AF65-F5344CB8AC3E}">
        <p14:creationId xmlns:p14="http://schemas.microsoft.com/office/powerpoint/2010/main" val="371131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1066800"/>
            <a:ext cx="8051165" cy="461665"/>
          </a:xfrm>
          <a:prstGeom prst="rect">
            <a:avLst/>
          </a:prstGeom>
          <a:noFill/>
        </p:spPr>
        <p:txBody>
          <a:bodyPr wrap="square" rtlCol="0">
            <a:spAutoFit/>
          </a:bodyPr>
          <a:lstStyle/>
          <a:p>
            <a:r>
              <a:rPr lang="zh-CN" altLang="en-US" sz="2400" dirty="0">
                <a:solidFill>
                  <a:srgbClr val="000000"/>
                </a:solidFill>
              </a:rPr>
              <a:t>首先是获取到</a:t>
            </a:r>
            <a:r>
              <a:rPr lang="en-US" altLang="zh-CN" sz="2400" dirty="0">
                <a:solidFill>
                  <a:srgbClr val="000000"/>
                </a:solidFill>
              </a:rPr>
              <a:t>VGG16</a:t>
            </a:r>
            <a:r>
              <a:rPr lang="zh-CN" altLang="en-US" sz="2400" dirty="0">
                <a:solidFill>
                  <a:srgbClr val="000000"/>
                </a:solidFill>
              </a:rPr>
              <a:t>的模型，以及一些路径的初始化。</a:t>
            </a:r>
          </a:p>
        </p:txBody>
      </p:sp>
      <p:pic>
        <p:nvPicPr>
          <p:cNvPr id="7" name="图片 6"/>
          <p:cNvPicPr>
            <a:picLocks noChangeAspect="1"/>
          </p:cNvPicPr>
          <p:nvPr>
            <p:custDataLst>
              <p:tags r:id="rId1"/>
            </p:custDataLst>
          </p:nvPr>
        </p:nvPicPr>
        <p:blipFill>
          <a:blip r:embed="rId5"/>
          <a:stretch>
            <a:fillRect/>
          </a:stretch>
        </p:blipFill>
        <p:spPr>
          <a:xfrm>
            <a:off x="762000" y="3581400"/>
            <a:ext cx="6238240" cy="2832100"/>
          </a:xfrm>
          <a:prstGeom prst="rect">
            <a:avLst/>
          </a:prstGeom>
        </p:spPr>
      </p:pic>
      <p:sp>
        <p:nvSpPr>
          <p:cNvPr id="8" name="文本框 7"/>
          <p:cNvSpPr txBox="1"/>
          <p:nvPr/>
        </p:nvSpPr>
        <p:spPr>
          <a:xfrm>
            <a:off x="7239000" y="4267200"/>
            <a:ext cx="4572000" cy="1200329"/>
          </a:xfrm>
          <a:prstGeom prst="rect">
            <a:avLst/>
          </a:prstGeom>
          <a:noFill/>
        </p:spPr>
        <p:txBody>
          <a:bodyPr wrap="square" rtlCol="0">
            <a:spAutoFit/>
          </a:bodyPr>
          <a:lstStyle/>
          <a:p>
            <a:r>
              <a:rPr lang="zh-CN" altLang="en-US" sz="2400" dirty="0">
                <a:solidFill>
                  <a:srgbClr val="000000"/>
                </a:solidFill>
              </a:rPr>
              <a:t>然后是对输入的图片先进行预处理，使图像能够变成被卷积神经网络所接受的大小。</a:t>
            </a:r>
          </a:p>
        </p:txBody>
      </p:sp>
      <p:pic>
        <p:nvPicPr>
          <p:cNvPr id="3" name="图片 2"/>
          <p:cNvPicPr>
            <a:picLocks noChangeAspect="1"/>
          </p:cNvPicPr>
          <p:nvPr>
            <p:custDataLst>
              <p:tags r:id="rId2"/>
            </p:custDataLst>
          </p:nvPr>
        </p:nvPicPr>
        <p:blipFill>
          <a:blip r:embed="rId6"/>
          <a:stretch>
            <a:fillRect/>
          </a:stretch>
        </p:blipFill>
        <p:spPr>
          <a:xfrm>
            <a:off x="762000" y="1524000"/>
            <a:ext cx="7924800" cy="1954770"/>
          </a:xfrm>
          <a:prstGeom prst="rect">
            <a:avLst/>
          </a:prstGeom>
        </p:spPr>
      </p:pic>
      <p:sp>
        <p:nvSpPr>
          <p:cNvPr id="9" name="标题 1">
            <a:extLst>
              <a:ext uri="{FF2B5EF4-FFF2-40B4-BE49-F238E27FC236}">
                <a16:creationId xmlns:a16="http://schemas.microsoft.com/office/drawing/2014/main" id="{4626C04C-5453-65D7-C524-DC6953ECC2C2}"/>
              </a:ext>
            </a:extLst>
          </p:cNvPr>
          <p:cNvSpPr>
            <a:spLocks noGrp="1"/>
          </p:cNvSpPr>
          <p:nvPr>
            <p:ph type="title"/>
          </p:nvPr>
        </p:nvSpPr>
        <p:spPr>
          <a:xfrm>
            <a:off x="609600" y="152401"/>
            <a:ext cx="10972800" cy="733410"/>
          </a:xfrm>
        </p:spPr>
        <p:txBody>
          <a:bodyPr/>
          <a:lstStyle/>
          <a:p>
            <a:r>
              <a:rPr lang="zh-CN" altLang="en-US" dirty="0"/>
              <a:t>可视化神经网络</a:t>
            </a:r>
          </a:p>
        </p:txBody>
      </p:sp>
    </p:spTree>
    <p:extLst>
      <p:ext uri="{BB962C8B-B14F-4D97-AF65-F5344CB8AC3E}">
        <p14:creationId xmlns:p14="http://schemas.microsoft.com/office/powerpoint/2010/main" val="51500370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5800" y="1066800"/>
            <a:ext cx="8051165" cy="461665"/>
          </a:xfrm>
          <a:prstGeom prst="rect">
            <a:avLst/>
          </a:prstGeom>
          <a:noFill/>
        </p:spPr>
        <p:txBody>
          <a:bodyPr wrap="square" rtlCol="0">
            <a:spAutoFit/>
          </a:bodyPr>
          <a:lstStyle/>
          <a:p>
            <a:r>
              <a:rPr lang="zh-CN" sz="2400" dirty="0">
                <a:solidFill>
                  <a:srgbClr val="000000"/>
                </a:solidFill>
              </a:rPr>
              <a:t>下面是</a:t>
            </a:r>
            <a:r>
              <a:rPr lang="en-US" altLang="zh-CN" sz="2400" dirty="0">
                <a:solidFill>
                  <a:srgbClr val="000000"/>
                </a:solidFill>
              </a:rPr>
              <a:t>VGG16</a:t>
            </a:r>
            <a:r>
              <a:rPr lang="zh-CN" altLang="en-US" sz="2400" dirty="0">
                <a:solidFill>
                  <a:srgbClr val="000000"/>
                </a:solidFill>
              </a:rPr>
              <a:t>的整个模型的结构。</a:t>
            </a:r>
          </a:p>
        </p:txBody>
      </p:sp>
      <p:pic>
        <p:nvPicPr>
          <p:cNvPr id="2" name="图片 1"/>
          <p:cNvPicPr>
            <a:picLocks noChangeAspect="1"/>
          </p:cNvPicPr>
          <p:nvPr/>
        </p:nvPicPr>
        <p:blipFill>
          <a:blip r:embed="rId3"/>
          <a:stretch>
            <a:fillRect/>
          </a:stretch>
        </p:blipFill>
        <p:spPr>
          <a:xfrm>
            <a:off x="533400" y="1600200"/>
            <a:ext cx="5310505" cy="4766435"/>
          </a:xfrm>
          <a:prstGeom prst="rect">
            <a:avLst/>
          </a:prstGeom>
        </p:spPr>
      </p:pic>
      <p:pic>
        <p:nvPicPr>
          <p:cNvPr id="5" name="图片 4"/>
          <p:cNvPicPr>
            <a:picLocks noChangeAspect="1"/>
          </p:cNvPicPr>
          <p:nvPr/>
        </p:nvPicPr>
        <p:blipFill>
          <a:blip r:embed="rId4"/>
          <a:stretch>
            <a:fillRect/>
          </a:stretch>
        </p:blipFill>
        <p:spPr>
          <a:xfrm>
            <a:off x="5943600" y="1600200"/>
            <a:ext cx="5918301" cy="2652512"/>
          </a:xfrm>
          <a:prstGeom prst="rect">
            <a:avLst/>
          </a:prstGeom>
        </p:spPr>
      </p:pic>
      <p:sp>
        <p:nvSpPr>
          <p:cNvPr id="7" name="标题 1">
            <a:extLst>
              <a:ext uri="{FF2B5EF4-FFF2-40B4-BE49-F238E27FC236}">
                <a16:creationId xmlns:a16="http://schemas.microsoft.com/office/drawing/2014/main" id="{B94F30B7-2488-7517-D980-3D6F07D57FAB}"/>
              </a:ext>
            </a:extLst>
          </p:cNvPr>
          <p:cNvSpPr>
            <a:spLocks noGrp="1"/>
          </p:cNvSpPr>
          <p:nvPr>
            <p:ph type="title"/>
          </p:nvPr>
        </p:nvSpPr>
        <p:spPr>
          <a:xfrm>
            <a:off x="609600" y="152401"/>
            <a:ext cx="10972800" cy="733410"/>
          </a:xfrm>
        </p:spPr>
        <p:txBody>
          <a:bodyPr/>
          <a:lstStyle/>
          <a:p>
            <a:r>
              <a:rPr lang="zh-CN" altLang="en-US" dirty="0"/>
              <a:t>可视化神经网络</a:t>
            </a:r>
          </a:p>
        </p:txBody>
      </p:sp>
    </p:spTree>
    <p:extLst>
      <p:ext uri="{BB962C8B-B14F-4D97-AF65-F5344CB8AC3E}">
        <p14:creationId xmlns:p14="http://schemas.microsoft.com/office/powerpoint/2010/main" val="288123253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600" y="1295400"/>
            <a:ext cx="5885180" cy="1938992"/>
          </a:xfrm>
          <a:prstGeom prst="rect">
            <a:avLst/>
          </a:prstGeom>
          <a:noFill/>
        </p:spPr>
        <p:txBody>
          <a:bodyPr wrap="square" rtlCol="0">
            <a:spAutoFit/>
          </a:bodyPr>
          <a:lstStyle/>
          <a:p>
            <a:r>
              <a:rPr lang="zh-CN" sz="2400" dirty="0">
                <a:solidFill>
                  <a:srgbClr val="000000"/>
                </a:solidFill>
              </a:rPr>
              <a:t>将处理后的图片输入</a:t>
            </a:r>
            <a:r>
              <a:rPr lang="en-US" altLang="zh-CN" sz="2400" dirty="0">
                <a:solidFill>
                  <a:srgbClr val="000000"/>
                </a:solidFill>
              </a:rPr>
              <a:t>VGG16</a:t>
            </a:r>
            <a:r>
              <a:rPr lang="zh-CN" altLang="en-US" sz="2400" dirty="0">
                <a:solidFill>
                  <a:srgbClr val="000000"/>
                </a:solidFill>
              </a:rPr>
              <a:t>网络进行前向传播，但是在传播的过程中计算当前的网络层数，直到当前的网络层数等于我们所希望可视化的层数，这样就能获取到我们需要的特征图。</a:t>
            </a:r>
          </a:p>
        </p:txBody>
      </p:sp>
      <p:pic>
        <p:nvPicPr>
          <p:cNvPr id="3" name="图片 2"/>
          <p:cNvPicPr>
            <a:picLocks noChangeAspect="1"/>
          </p:cNvPicPr>
          <p:nvPr/>
        </p:nvPicPr>
        <p:blipFill>
          <a:blip r:embed="rId3"/>
          <a:stretch>
            <a:fillRect/>
          </a:stretch>
        </p:blipFill>
        <p:spPr>
          <a:xfrm>
            <a:off x="6324600" y="1143000"/>
            <a:ext cx="5804204" cy="2118995"/>
          </a:xfrm>
          <a:prstGeom prst="rect">
            <a:avLst/>
          </a:prstGeom>
        </p:spPr>
      </p:pic>
      <p:pic>
        <p:nvPicPr>
          <p:cNvPr id="5" name="图片 4"/>
          <p:cNvPicPr>
            <a:picLocks noChangeAspect="1"/>
          </p:cNvPicPr>
          <p:nvPr/>
        </p:nvPicPr>
        <p:blipFill>
          <a:blip r:embed="rId4"/>
          <a:stretch>
            <a:fillRect/>
          </a:stretch>
        </p:blipFill>
        <p:spPr>
          <a:xfrm>
            <a:off x="533400" y="3352800"/>
            <a:ext cx="5744845" cy="3272853"/>
          </a:xfrm>
          <a:prstGeom prst="rect">
            <a:avLst/>
          </a:prstGeom>
        </p:spPr>
      </p:pic>
      <p:sp>
        <p:nvSpPr>
          <p:cNvPr id="9" name="文本框 8"/>
          <p:cNvSpPr txBox="1"/>
          <p:nvPr/>
        </p:nvSpPr>
        <p:spPr>
          <a:xfrm>
            <a:off x="6477000" y="4191000"/>
            <a:ext cx="5401310" cy="1938992"/>
          </a:xfrm>
          <a:prstGeom prst="rect">
            <a:avLst/>
          </a:prstGeom>
          <a:noFill/>
        </p:spPr>
        <p:txBody>
          <a:bodyPr wrap="square" rtlCol="0">
            <a:spAutoFit/>
          </a:bodyPr>
          <a:lstStyle/>
          <a:p>
            <a:r>
              <a:rPr lang="zh-CN" altLang="en-US" sz="2400" dirty="0">
                <a:solidFill>
                  <a:srgbClr val="000000"/>
                </a:solidFill>
              </a:rPr>
              <a:t>在得到第</a:t>
            </a:r>
            <a:r>
              <a:rPr lang="en-US" altLang="zh-CN" sz="2400" dirty="0">
                <a:solidFill>
                  <a:srgbClr val="000000"/>
                </a:solidFill>
              </a:rPr>
              <a:t>k</a:t>
            </a:r>
            <a:r>
              <a:rPr lang="zh-CN" altLang="en-US" sz="2400" dirty="0">
                <a:solidFill>
                  <a:srgbClr val="000000"/>
                </a:solidFill>
              </a:rPr>
              <a:t>层的特征图之后，就要显示特征图，但是由于每一层的特征图可能有多个（第一层卷积层的输出特征图就有</a:t>
            </a:r>
            <a:r>
              <a:rPr lang="en-US" altLang="zh-CN" sz="2400" dirty="0">
                <a:solidFill>
                  <a:srgbClr val="000000"/>
                </a:solidFill>
              </a:rPr>
              <a:t>64</a:t>
            </a:r>
            <a:r>
              <a:rPr lang="zh-CN" altLang="en-US" sz="2400" dirty="0">
                <a:solidFill>
                  <a:srgbClr val="000000"/>
                </a:solidFill>
              </a:rPr>
              <a:t>个），所以我们得到第</a:t>
            </a:r>
            <a:r>
              <a:rPr lang="en-US" altLang="zh-CN" sz="2400" dirty="0">
                <a:solidFill>
                  <a:srgbClr val="000000"/>
                </a:solidFill>
              </a:rPr>
              <a:t>k</a:t>
            </a:r>
            <a:r>
              <a:rPr lang="zh-CN" altLang="en-US" sz="2400" dirty="0">
                <a:solidFill>
                  <a:srgbClr val="000000"/>
                </a:solidFill>
              </a:rPr>
              <a:t>层的所有特征图后，需要遍历取出。</a:t>
            </a:r>
          </a:p>
        </p:txBody>
      </p:sp>
      <p:sp>
        <p:nvSpPr>
          <p:cNvPr id="7" name="标题 1">
            <a:extLst>
              <a:ext uri="{FF2B5EF4-FFF2-40B4-BE49-F238E27FC236}">
                <a16:creationId xmlns:a16="http://schemas.microsoft.com/office/drawing/2014/main" id="{59CA5128-EE66-B000-CD89-E926A35E1D2D}"/>
              </a:ext>
            </a:extLst>
          </p:cNvPr>
          <p:cNvSpPr>
            <a:spLocks noGrp="1"/>
          </p:cNvSpPr>
          <p:nvPr>
            <p:ph type="title"/>
          </p:nvPr>
        </p:nvSpPr>
        <p:spPr>
          <a:xfrm>
            <a:off x="609600" y="152401"/>
            <a:ext cx="10972800" cy="733410"/>
          </a:xfrm>
        </p:spPr>
        <p:txBody>
          <a:bodyPr/>
          <a:lstStyle/>
          <a:p>
            <a:r>
              <a:rPr lang="zh-CN" altLang="en-US" dirty="0"/>
              <a:t>可视化神经网络</a:t>
            </a:r>
          </a:p>
        </p:txBody>
      </p:sp>
    </p:spTree>
    <p:extLst>
      <p:ext uri="{BB962C8B-B14F-4D97-AF65-F5344CB8AC3E}">
        <p14:creationId xmlns:p14="http://schemas.microsoft.com/office/powerpoint/2010/main" val="146038474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04800" y="1295400"/>
            <a:ext cx="8045303" cy="4257040"/>
          </a:xfrm>
          <a:prstGeom prst="rect">
            <a:avLst/>
          </a:prstGeom>
        </p:spPr>
      </p:pic>
      <p:sp>
        <p:nvSpPr>
          <p:cNvPr id="7" name="文本框 6"/>
          <p:cNvSpPr txBox="1"/>
          <p:nvPr/>
        </p:nvSpPr>
        <p:spPr>
          <a:xfrm>
            <a:off x="8458200" y="2743200"/>
            <a:ext cx="3505200" cy="1200329"/>
          </a:xfrm>
          <a:prstGeom prst="rect">
            <a:avLst/>
          </a:prstGeom>
          <a:noFill/>
        </p:spPr>
        <p:txBody>
          <a:bodyPr wrap="square" rtlCol="0">
            <a:spAutoFit/>
          </a:bodyPr>
          <a:lstStyle/>
          <a:p>
            <a:pPr algn="just"/>
            <a:r>
              <a:rPr lang="zh-CN" altLang="en-US" sz="2400" dirty="0">
                <a:solidFill>
                  <a:srgbClr val="000000"/>
                </a:solidFill>
              </a:rPr>
              <a:t>如图是所有的流程，可以自定义图片的路径、希望提取的网络层数。</a:t>
            </a:r>
          </a:p>
        </p:txBody>
      </p:sp>
      <p:sp>
        <p:nvSpPr>
          <p:cNvPr id="5" name="标题 1">
            <a:extLst>
              <a:ext uri="{FF2B5EF4-FFF2-40B4-BE49-F238E27FC236}">
                <a16:creationId xmlns:a16="http://schemas.microsoft.com/office/drawing/2014/main" id="{36E73724-6BFA-8BE9-335D-A0AF4DE8899F}"/>
              </a:ext>
            </a:extLst>
          </p:cNvPr>
          <p:cNvSpPr>
            <a:spLocks noGrp="1"/>
          </p:cNvSpPr>
          <p:nvPr>
            <p:ph type="title"/>
          </p:nvPr>
        </p:nvSpPr>
        <p:spPr>
          <a:xfrm>
            <a:off x="609600" y="152401"/>
            <a:ext cx="10972800" cy="733410"/>
          </a:xfrm>
        </p:spPr>
        <p:txBody>
          <a:bodyPr/>
          <a:lstStyle/>
          <a:p>
            <a:r>
              <a:rPr lang="zh-CN" altLang="en-US" dirty="0"/>
              <a:t>可视化神经网络</a:t>
            </a:r>
          </a:p>
        </p:txBody>
      </p:sp>
    </p:spTree>
    <p:extLst>
      <p:ext uri="{BB962C8B-B14F-4D97-AF65-F5344CB8AC3E}">
        <p14:creationId xmlns:p14="http://schemas.microsoft.com/office/powerpoint/2010/main" val="101728937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828800" y="1219200"/>
            <a:ext cx="8333813" cy="4411980"/>
          </a:xfrm>
          <a:prstGeom prst="rect">
            <a:avLst/>
          </a:prstGeom>
        </p:spPr>
      </p:pic>
      <p:sp>
        <p:nvSpPr>
          <p:cNvPr id="4" name="文本框 3"/>
          <p:cNvSpPr txBox="1"/>
          <p:nvPr/>
        </p:nvSpPr>
        <p:spPr>
          <a:xfrm>
            <a:off x="457200" y="5943600"/>
            <a:ext cx="11385104" cy="400110"/>
          </a:xfrm>
          <a:prstGeom prst="rect">
            <a:avLst/>
          </a:prstGeom>
          <a:noFill/>
        </p:spPr>
        <p:txBody>
          <a:bodyPr wrap="none" rtlCol="0">
            <a:spAutoFit/>
          </a:bodyPr>
          <a:lstStyle/>
          <a:p>
            <a:pPr algn="l"/>
            <a:r>
              <a:rPr lang="zh-CN" altLang="en-US" sz="2000" dirty="0">
                <a:solidFill>
                  <a:srgbClr val="000000"/>
                </a:solidFill>
              </a:rPr>
              <a:t>这个是</a:t>
            </a:r>
            <a:r>
              <a:rPr lang="en-US" altLang="zh-CN" sz="2000" dirty="0">
                <a:solidFill>
                  <a:srgbClr val="000000"/>
                </a:solidFill>
              </a:rPr>
              <a:t>LeNet-5</a:t>
            </a:r>
            <a:r>
              <a:rPr lang="zh-CN" altLang="en-US" sz="2000" dirty="0">
                <a:solidFill>
                  <a:srgbClr val="000000"/>
                </a:solidFill>
              </a:rPr>
              <a:t>识别手写数字的可视化网站：</a:t>
            </a:r>
            <a:r>
              <a:rPr lang="zh-CN" altLang="en-US" sz="2000" dirty="0">
                <a:hlinkClick r:id="rId4"/>
              </a:rPr>
              <a:t>https://www.cs.ryerson.ca/~aharley/vis/conv/flat.html</a:t>
            </a:r>
            <a:endParaRPr lang="zh-CN" altLang="en-US" sz="2000" dirty="0"/>
          </a:p>
        </p:txBody>
      </p:sp>
      <p:sp>
        <p:nvSpPr>
          <p:cNvPr id="5" name="标题 1">
            <a:extLst>
              <a:ext uri="{FF2B5EF4-FFF2-40B4-BE49-F238E27FC236}">
                <a16:creationId xmlns:a16="http://schemas.microsoft.com/office/drawing/2014/main" id="{8434AB94-6FA4-8345-58DD-5951723B2400}"/>
              </a:ext>
            </a:extLst>
          </p:cNvPr>
          <p:cNvSpPr>
            <a:spLocks noGrp="1"/>
          </p:cNvSpPr>
          <p:nvPr>
            <p:ph type="title"/>
          </p:nvPr>
        </p:nvSpPr>
        <p:spPr>
          <a:xfrm>
            <a:off x="609600" y="152401"/>
            <a:ext cx="10972800" cy="733410"/>
          </a:xfrm>
        </p:spPr>
        <p:txBody>
          <a:bodyPr/>
          <a:lstStyle/>
          <a:p>
            <a:r>
              <a:rPr lang="zh-CN" altLang="en-US" dirty="0"/>
              <a:t>可视化神经网络</a:t>
            </a:r>
          </a:p>
        </p:txBody>
      </p:sp>
    </p:spTree>
    <p:extLst>
      <p:ext uri="{BB962C8B-B14F-4D97-AF65-F5344CB8AC3E}">
        <p14:creationId xmlns:p14="http://schemas.microsoft.com/office/powerpoint/2010/main" val="188106711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目录</a:t>
            </a:r>
          </a:p>
        </p:txBody>
      </p:sp>
      <p:sp>
        <p:nvSpPr>
          <p:cNvPr id="1048608" name="内容占位符 2"/>
          <p:cNvSpPr>
            <a:spLocks noGrp="1"/>
          </p:cNvSpPr>
          <p:nvPr>
            <p:ph idx="1"/>
          </p:nvPr>
        </p:nvSpPr>
        <p:spPr/>
        <p:txBody>
          <a:bodyPr/>
          <a:lstStyle/>
          <a:p>
            <a:pPr indent="-360000">
              <a:lnSpc>
                <a:spcPct val="150000"/>
              </a:lnSpc>
            </a:pPr>
            <a:r>
              <a:rPr lang="zh-CN" altLang="en-US" dirty="0">
                <a:solidFill>
                  <a:srgbClr val="000000"/>
                </a:solidFill>
              </a:rPr>
              <a:t>卷积</a:t>
            </a:r>
            <a:endParaRPr lang="en-US" altLang="zh-CN" dirty="0">
              <a:solidFill>
                <a:srgbClr val="000000"/>
              </a:solidFill>
            </a:endParaRPr>
          </a:p>
          <a:p>
            <a:pPr indent="-360000">
              <a:lnSpc>
                <a:spcPct val="150000"/>
              </a:lnSpc>
            </a:pPr>
            <a:r>
              <a:rPr lang="zh-CN" altLang="en-US" dirty="0">
                <a:solidFill>
                  <a:srgbClr val="000000"/>
                </a:solidFill>
              </a:rPr>
              <a:t>卷积神经网络</a:t>
            </a:r>
            <a:endParaRPr lang="en-US" altLang="zh-CN" dirty="0">
              <a:solidFill>
                <a:srgbClr val="000000"/>
              </a:solidFill>
            </a:endParaRPr>
          </a:p>
          <a:p>
            <a:pPr indent="-360000">
              <a:lnSpc>
                <a:spcPct val="150000"/>
              </a:lnSpc>
            </a:pPr>
            <a:r>
              <a:rPr lang="zh-CN" altLang="en-US" dirty="0">
                <a:solidFill>
                  <a:srgbClr val="000000"/>
                </a:solidFill>
              </a:rPr>
              <a:t>其他卷积方式</a:t>
            </a:r>
            <a:endParaRPr lang="en-US" altLang="zh-CN" dirty="0">
              <a:solidFill>
                <a:srgbClr val="000000"/>
              </a:solidFill>
            </a:endParaRPr>
          </a:p>
          <a:p>
            <a:pPr indent="-360000">
              <a:lnSpc>
                <a:spcPct val="150000"/>
              </a:lnSpc>
            </a:pPr>
            <a:r>
              <a:rPr lang="zh-CN" altLang="en-US" dirty="0">
                <a:solidFill>
                  <a:srgbClr val="000000"/>
                </a:solidFill>
              </a:rPr>
              <a:t>几种典型的卷积神经网络</a:t>
            </a:r>
            <a:endParaRPr lang="en-US" altLang="zh-CN" dirty="0">
              <a:solidFill>
                <a:srgbClr val="000000"/>
              </a:solidFill>
            </a:endParaRPr>
          </a:p>
          <a:p>
            <a:pPr indent="-360000">
              <a:lnSpc>
                <a:spcPct val="150000"/>
              </a:lnSpc>
            </a:pPr>
            <a:r>
              <a:rPr lang="zh-CN" altLang="en-US" dirty="0">
                <a:solidFill>
                  <a:srgbClr val="000000"/>
                </a:solidFill>
              </a:rPr>
              <a:t>网络训练注意事项</a:t>
            </a:r>
            <a:endParaRPr lang="en-US" altLang="zh-CN" dirty="0">
              <a:solidFill>
                <a:srgbClr val="000000"/>
              </a:solidFill>
            </a:endParaRPr>
          </a:p>
          <a:p>
            <a:pPr indent="-360000">
              <a:lnSpc>
                <a:spcPct val="150000"/>
              </a:lnSpc>
            </a:pPr>
            <a:r>
              <a:rPr lang="zh-CN" altLang="en-US" dirty="0">
                <a:solidFill>
                  <a:srgbClr val="000000"/>
                </a:solidFill>
              </a:rPr>
              <a:t>卷积神经网络的应用</a:t>
            </a:r>
            <a:endParaRPr lang="en-US" altLang="zh-CN" dirty="0">
              <a:solidFill>
                <a:srgbClr val="000000"/>
              </a:solidFill>
            </a:endParaRPr>
          </a:p>
          <a:p>
            <a:pPr indent="-360000"/>
            <a:endParaRPr lang="en-US" altLang="zh-CN" dirty="0">
              <a:solidFill>
                <a:srgbClr val="000000"/>
              </a:solidFill>
            </a:endParaRPr>
          </a:p>
        </p:txBody>
      </p:sp>
    </p:spTree>
    <p:extLst>
      <p:ext uri="{BB962C8B-B14F-4D97-AF65-F5344CB8AC3E}">
        <p14:creationId xmlns:p14="http://schemas.microsoft.com/office/powerpoint/2010/main" val="172987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afterEffect">
                                  <p:stCondLst>
                                    <p:cond delay="0"/>
                                  </p:stCondLst>
                                  <p:childTnLst>
                                    <p:animClr clrSpc="rgb" dir="cw">
                                      <p:cBhvr override="childStyle">
                                        <p:cTn id="6" dur="250" fill="hold"/>
                                        <p:tgtEl>
                                          <p:spTgt spid="1048608">
                                            <p:txEl>
                                              <p:pRg st="4" end="4"/>
                                            </p:txEl>
                                          </p:spTgt>
                                        </p:tgtEl>
                                        <p:attrNameLst>
                                          <p:attrName>style.color</p:attrName>
                                        </p:attrNameLst>
                                      </p:cBhvr>
                                      <p:to>
                                        <a:srgbClr val="C00000"/>
                                      </p:to>
                                    </p:animClr>
                                    <p:animClr clrSpc="rgb" dir="cw">
                                      <p:cBhvr>
                                        <p:cTn id="7" dur="250" fill="hold"/>
                                        <p:tgtEl>
                                          <p:spTgt spid="1048608">
                                            <p:txEl>
                                              <p:pRg st="4" end="4"/>
                                            </p:txEl>
                                          </p:spTgt>
                                        </p:tgtEl>
                                        <p:attrNameLst>
                                          <p:attrName>fillcolor</p:attrName>
                                        </p:attrNameLst>
                                      </p:cBhvr>
                                      <p:to>
                                        <a:srgbClr val="C00000"/>
                                      </p:to>
                                    </p:animClr>
                                    <p:set>
                                      <p:cBhvr>
                                        <p:cTn id="8" dur="250" fill="hold"/>
                                        <p:tgtEl>
                                          <p:spTgt spid="1048608">
                                            <p:txEl>
                                              <p:pRg st="4" end="4"/>
                                            </p:txEl>
                                          </p:spTgt>
                                        </p:tgtEl>
                                        <p:attrNameLst>
                                          <p:attrName>fill.type</p:attrName>
                                        </p:attrNameLst>
                                      </p:cBhvr>
                                      <p:to>
                                        <p:strVal val="solid"/>
                                      </p:to>
                                    </p:set>
                                    <p:set>
                                      <p:cBhvr>
                                        <p:cTn id="9" dur="250" fill="hold"/>
                                        <p:tgtEl>
                                          <p:spTgt spid="104860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数据预处理</a:t>
            </a:r>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658600" cy="5262979"/>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神经网络的主要作用是通过数据训练出一个拟合函数，神经网络学习到的是训练数据的分布。</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000000"/>
                </a:solidFill>
              </a:rPr>
              <a:t>如果训练数据和测试数据分布不同，那么就很难在测试数据上得到很好的效果。因此，有必要对数据进行预处理。</a:t>
            </a:r>
            <a:endParaRPr lang="en-US" altLang="zh-CN" sz="2400" dirty="0">
              <a:solidFill>
                <a:srgbClr val="000000"/>
              </a:solidFill>
            </a:endParaRPr>
          </a:p>
          <a:p>
            <a:pPr marL="285750" indent="-285750">
              <a:spcAft>
                <a:spcPts val="2400"/>
              </a:spcAft>
              <a:buFont typeface="Arial" panose="020B0604020202020204" pitchFamily="34" charset="0"/>
              <a:buChar char="•"/>
            </a:pPr>
            <a:r>
              <a:rPr lang="zh-CN" altLang="en-US" sz="2400" dirty="0">
                <a:solidFill>
                  <a:srgbClr val="000000"/>
                </a:solidFill>
              </a:rPr>
              <a:t>数据预处理的三种常用方法：</a:t>
            </a:r>
            <a:endParaRPr lang="en-US" altLang="zh-CN" sz="2400" dirty="0">
              <a:solidFill>
                <a:srgbClr val="000000"/>
              </a:solidFill>
            </a:endParaRPr>
          </a:p>
          <a:p>
            <a:pPr marL="720000" indent="-457200">
              <a:spcAft>
                <a:spcPts val="2400"/>
              </a:spcAft>
              <a:buFont typeface="+mj-lt"/>
              <a:buAutoNum type="arabicPeriod"/>
            </a:pPr>
            <a:r>
              <a:rPr lang="zh-CN" altLang="en-US" sz="2400" dirty="0">
                <a:solidFill>
                  <a:srgbClr val="000000"/>
                </a:solidFill>
              </a:rPr>
              <a:t>零均值化</a:t>
            </a:r>
            <a:endParaRPr lang="en-US" altLang="zh-CN" sz="2400" dirty="0">
              <a:solidFill>
                <a:srgbClr val="000000"/>
              </a:solidFill>
            </a:endParaRPr>
          </a:p>
          <a:p>
            <a:pPr marL="720000" indent="-457200">
              <a:spcAft>
                <a:spcPts val="2400"/>
              </a:spcAft>
              <a:buFont typeface="+mj-lt"/>
              <a:buAutoNum type="arabicPeriod"/>
            </a:pPr>
            <a:r>
              <a:rPr lang="zh-CN" altLang="en-US" sz="2400" dirty="0">
                <a:solidFill>
                  <a:srgbClr val="000000"/>
                </a:solidFill>
              </a:rPr>
              <a:t>归一化</a:t>
            </a:r>
            <a:endParaRPr lang="en-US" altLang="zh-CN" sz="2400" dirty="0">
              <a:solidFill>
                <a:srgbClr val="000000"/>
              </a:solidFill>
            </a:endParaRPr>
          </a:p>
          <a:p>
            <a:pPr marL="720000" indent="-457200">
              <a:spcAft>
                <a:spcPts val="2400"/>
              </a:spcAft>
              <a:buFont typeface="+mj-lt"/>
              <a:buAutoNum type="arabicPeriod"/>
            </a:pPr>
            <a:r>
              <a:rPr lang="en-US" altLang="zh-CN" sz="2400" dirty="0">
                <a:solidFill>
                  <a:srgbClr val="000000"/>
                </a:solidFill>
              </a:rPr>
              <a:t>PCA</a:t>
            </a:r>
            <a:r>
              <a:rPr lang="zh-CN" altLang="en-US" sz="2400" dirty="0">
                <a:solidFill>
                  <a:srgbClr val="000000"/>
                </a:solidFill>
              </a:rPr>
              <a:t>白化</a:t>
            </a:r>
            <a:endParaRPr lang="en-US" altLang="zh-CN" sz="2400" dirty="0">
              <a:solidFill>
                <a:srgbClr val="000000"/>
              </a:solidFill>
            </a:endParaRPr>
          </a:p>
          <a:p>
            <a:pPr marL="285750" indent="-285750">
              <a:spcAft>
                <a:spcPts val="2400"/>
              </a:spcAft>
              <a:buFont typeface="Arial" panose="020B0604020202020204" pitchFamily="34" charset="0"/>
              <a:buChar char="•"/>
            </a:pPr>
            <a:endParaRPr lang="en-US" altLang="zh-CN" sz="2400" dirty="0">
              <a:solidFill>
                <a:srgbClr val="000000"/>
              </a:solidFill>
            </a:endParaRPr>
          </a:p>
        </p:txBody>
      </p:sp>
    </p:spTree>
    <p:extLst>
      <p:ext uri="{BB962C8B-B14F-4D97-AF65-F5344CB8AC3E}">
        <p14:creationId xmlns:p14="http://schemas.microsoft.com/office/powerpoint/2010/main" val="227604571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数据预处理</a:t>
            </a:r>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658600" cy="1138773"/>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零均值化：把数据的每一维减去每一维的均值。</a:t>
            </a:r>
            <a:endParaRPr lang="en-US" altLang="zh-CN" sz="2400" dirty="0">
              <a:solidFill>
                <a:srgbClr val="000000"/>
              </a:solidFill>
            </a:endParaRPr>
          </a:p>
          <a:p>
            <a:pPr marL="342900" indent="-342900">
              <a:buFont typeface="Arial" panose="020B0604020202020204" pitchFamily="34" charset="0"/>
              <a:buChar char="•"/>
            </a:pPr>
            <a:r>
              <a:rPr lang="zh-CN" altLang="en-US" sz="2400" dirty="0">
                <a:solidFill>
                  <a:srgbClr val="000000"/>
                </a:solidFill>
              </a:rPr>
              <a:t>归一化：将数据归一化到相同的尺度。通常有两种方法：</a:t>
            </a:r>
            <a:endParaRPr lang="en-US" altLang="zh-CN" sz="2400" dirty="0">
              <a:solidFill>
                <a:srgbClr val="000000"/>
              </a:solidFill>
            </a:endParaRPr>
          </a:p>
        </p:txBody>
      </p:sp>
      <p:pic>
        <p:nvPicPr>
          <p:cNvPr id="5" name="图片 4">
            <a:extLst>
              <a:ext uri="{FF2B5EF4-FFF2-40B4-BE49-F238E27FC236}">
                <a16:creationId xmlns:a16="http://schemas.microsoft.com/office/drawing/2014/main" id="{A1DA91FE-CD58-9801-CDDF-D65391FDFEDB}"/>
              </a:ext>
            </a:extLst>
          </p:cNvPr>
          <p:cNvPicPr>
            <a:picLocks noChangeAspect="1"/>
          </p:cNvPicPr>
          <p:nvPr/>
        </p:nvPicPr>
        <p:blipFill>
          <a:blip r:embed="rId3"/>
          <a:stretch>
            <a:fillRect/>
          </a:stretch>
        </p:blipFill>
        <p:spPr>
          <a:xfrm>
            <a:off x="990600" y="3048000"/>
            <a:ext cx="9893276" cy="3399174"/>
          </a:xfrm>
          <a:prstGeom prst="rect">
            <a:avLst/>
          </a:prstGeom>
        </p:spPr>
      </p:pic>
      <p:pic>
        <p:nvPicPr>
          <p:cNvPr id="3" name="图片 2" descr="电脑萤幕画面&#10;&#10;中度可信度描述已自动生成">
            <a:extLst>
              <a:ext uri="{FF2B5EF4-FFF2-40B4-BE49-F238E27FC236}">
                <a16:creationId xmlns:a16="http://schemas.microsoft.com/office/drawing/2014/main" id="{E1D5E8C2-7C09-5D3F-A1E0-EF2572050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2057400"/>
            <a:ext cx="1981200" cy="959644"/>
          </a:xfrm>
          <a:prstGeom prst="rect">
            <a:avLst/>
          </a:prstGeom>
        </p:spPr>
      </p:pic>
      <p:pic>
        <p:nvPicPr>
          <p:cNvPr id="8" name="图片 7">
            <a:extLst>
              <a:ext uri="{FF2B5EF4-FFF2-40B4-BE49-F238E27FC236}">
                <a16:creationId xmlns:a16="http://schemas.microsoft.com/office/drawing/2014/main" id="{D3CB4259-1B07-2436-B97E-52893702B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0" y="2286000"/>
            <a:ext cx="1242332" cy="628650"/>
          </a:xfrm>
          <a:prstGeom prst="rect">
            <a:avLst/>
          </a:prstGeom>
        </p:spPr>
      </p:pic>
      <p:sp>
        <p:nvSpPr>
          <p:cNvPr id="9" name="文本框 8">
            <a:extLst>
              <a:ext uri="{FF2B5EF4-FFF2-40B4-BE49-F238E27FC236}">
                <a16:creationId xmlns:a16="http://schemas.microsoft.com/office/drawing/2014/main" id="{59FC249F-4882-DE9D-C5B3-739C7AAABF8D}"/>
              </a:ext>
            </a:extLst>
          </p:cNvPr>
          <p:cNvSpPr txBox="1"/>
          <p:nvPr/>
        </p:nvSpPr>
        <p:spPr>
          <a:xfrm>
            <a:off x="838200" y="2362200"/>
            <a:ext cx="3124200" cy="461665"/>
          </a:xfrm>
          <a:prstGeom prst="rect">
            <a:avLst/>
          </a:prstGeom>
          <a:noFill/>
        </p:spPr>
        <p:txBody>
          <a:bodyPr wrap="square" rtlCol="0">
            <a:spAutoFit/>
          </a:bodyPr>
          <a:lstStyle/>
          <a:p>
            <a:pPr marL="457200" indent="-457200">
              <a:spcAft>
                <a:spcPts val="2400"/>
              </a:spcAft>
              <a:buFont typeface="+mj-lt"/>
              <a:buAutoNum type="arabicParenR"/>
            </a:pPr>
            <a:r>
              <a:rPr lang="en-US" altLang="zh-CN" sz="2400" dirty="0">
                <a:solidFill>
                  <a:srgbClr val="000000"/>
                </a:solidFill>
              </a:rPr>
              <a:t>Min-max</a:t>
            </a:r>
            <a:r>
              <a:rPr lang="zh-CN" altLang="en-US" sz="2400" dirty="0">
                <a:solidFill>
                  <a:srgbClr val="000000"/>
                </a:solidFill>
              </a:rPr>
              <a:t>标准化：</a:t>
            </a:r>
            <a:endParaRPr lang="en-US" altLang="zh-CN" sz="2400" dirty="0">
              <a:solidFill>
                <a:srgbClr val="000000"/>
              </a:solidFill>
            </a:endParaRPr>
          </a:p>
        </p:txBody>
      </p:sp>
      <p:sp>
        <p:nvSpPr>
          <p:cNvPr id="11" name="文本框 10">
            <a:extLst>
              <a:ext uri="{FF2B5EF4-FFF2-40B4-BE49-F238E27FC236}">
                <a16:creationId xmlns:a16="http://schemas.microsoft.com/office/drawing/2014/main" id="{1B9D8EE3-1D41-974D-5E9B-03B741E88186}"/>
              </a:ext>
            </a:extLst>
          </p:cNvPr>
          <p:cNvSpPr txBox="1"/>
          <p:nvPr/>
        </p:nvSpPr>
        <p:spPr>
          <a:xfrm>
            <a:off x="6400800" y="2362200"/>
            <a:ext cx="3124200" cy="461665"/>
          </a:xfrm>
          <a:prstGeom prst="rect">
            <a:avLst/>
          </a:prstGeom>
          <a:noFill/>
        </p:spPr>
        <p:txBody>
          <a:bodyPr wrap="square" rtlCol="0">
            <a:spAutoFit/>
          </a:bodyPr>
          <a:lstStyle/>
          <a:p>
            <a:pPr marL="457200" indent="-457200">
              <a:spcAft>
                <a:spcPts val="2400"/>
              </a:spcAft>
              <a:buFont typeface="+mj-lt"/>
              <a:buAutoNum type="arabicParenR" startAt="2"/>
            </a:pPr>
            <a:r>
              <a:rPr lang="en-US" altLang="zh-CN" sz="2400" dirty="0">
                <a:solidFill>
                  <a:srgbClr val="000000"/>
                </a:solidFill>
              </a:rPr>
              <a:t>Z-score</a:t>
            </a:r>
            <a:r>
              <a:rPr lang="zh-CN" altLang="en-US" sz="2400" dirty="0">
                <a:solidFill>
                  <a:srgbClr val="000000"/>
                </a:solidFill>
              </a:rPr>
              <a:t>标准化：</a:t>
            </a:r>
            <a:endParaRPr lang="en-US" altLang="zh-CN" sz="2400" dirty="0">
              <a:solidFill>
                <a:srgbClr val="000000"/>
              </a:solidFill>
            </a:endParaRPr>
          </a:p>
        </p:txBody>
      </p:sp>
    </p:spTree>
    <p:extLst>
      <p:ext uri="{BB962C8B-B14F-4D97-AF65-F5344CB8AC3E}">
        <p14:creationId xmlns:p14="http://schemas.microsoft.com/office/powerpoint/2010/main" val="273250320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数据预处理</a:t>
            </a:r>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658600" cy="1138773"/>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400" dirty="0">
                <a:solidFill>
                  <a:srgbClr val="000000"/>
                </a:solidFill>
              </a:rPr>
              <a:t>PCA</a:t>
            </a:r>
            <a:r>
              <a:rPr lang="zh-CN" altLang="en-US" sz="2400" dirty="0">
                <a:solidFill>
                  <a:srgbClr val="000000"/>
                </a:solidFill>
              </a:rPr>
              <a:t>白化：将数据降维并去掉数据之间的相关联度。</a:t>
            </a:r>
            <a:endParaRPr lang="en-US" altLang="zh-CN" sz="2400" dirty="0">
              <a:solidFill>
                <a:srgbClr val="000000"/>
              </a:solidFill>
            </a:endParaRPr>
          </a:p>
          <a:p>
            <a:pPr marL="342900" indent="-342900">
              <a:buFont typeface="Arial" panose="020B0604020202020204" pitchFamily="34" charset="0"/>
              <a:buChar char="•"/>
            </a:pPr>
            <a:r>
              <a:rPr lang="zh-CN" altLang="en-US" sz="2400" dirty="0">
                <a:solidFill>
                  <a:srgbClr val="000000"/>
                </a:solidFill>
              </a:rPr>
              <a:t>步骤：首先对数据进行</a:t>
            </a:r>
            <a:r>
              <a:rPr lang="en-US" altLang="zh-CN" sz="2400" dirty="0">
                <a:solidFill>
                  <a:srgbClr val="000000"/>
                </a:solidFill>
              </a:rPr>
              <a:t>PCA</a:t>
            </a:r>
            <a:r>
              <a:rPr lang="zh-CN" altLang="en-US" sz="2400" dirty="0">
                <a:solidFill>
                  <a:srgbClr val="000000"/>
                </a:solidFill>
              </a:rPr>
              <a:t>处理，而后进行白化。</a:t>
            </a:r>
            <a:endParaRPr lang="en-US" altLang="zh-CN" sz="2400" dirty="0">
              <a:solidFill>
                <a:srgbClr val="000000"/>
              </a:solidFill>
            </a:endParaRPr>
          </a:p>
        </p:txBody>
      </p:sp>
      <p:pic>
        <p:nvPicPr>
          <p:cNvPr id="10" name="图片 9">
            <a:extLst>
              <a:ext uri="{FF2B5EF4-FFF2-40B4-BE49-F238E27FC236}">
                <a16:creationId xmlns:a16="http://schemas.microsoft.com/office/drawing/2014/main" id="{A7E773CE-B102-158B-D7F0-FB6A82B5BF66}"/>
              </a:ext>
            </a:extLst>
          </p:cNvPr>
          <p:cNvPicPr>
            <a:picLocks noChangeAspect="1"/>
          </p:cNvPicPr>
          <p:nvPr/>
        </p:nvPicPr>
        <p:blipFill>
          <a:blip r:embed="rId3"/>
          <a:stretch>
            <a:fillRect/>
          </a:stretch>
        </p:blipFill>
        <p:spPr>
          <a:xfrm>
            <a:off x="1295400" y="2667000"/>
            <a:ext cx="9620881" cy="3493790"/>
          </a:xfrm>
          <a:prstGeom prst="rect">
            <a:avLst/>
          </a:prstGeom>
        </p:spPr>
      </p:pic>
    </p:spTree>
    <p:extLst>
      <p:ext uri="{BB962C8B-B14F-4D97-AF65-F5344CB8AC3E}">
        <p14:creationId xmlns:p14="http://schemas.microsoft.com/office/powerpoint/2010/main" val="117602688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主成分分析（</a:t>
            </a:r>
            <a:r>
              <a:rPr lang="en-US" altLang="zh-CN" dirty="0"/>
              <a:t>PCA</a:t>
            </a:r>
            <a:r>
              <a:rPr lang="zh-CN" altLang="en-US" dirty="0"/>
              <a:t>）</a:t>
            </a:r>
          </a:p>
        </p:txBody>
      </p:sp>
      <p:sp>
        <p:nvSpPr>
          <p:cNvPr id="6" name="文本框 5">
            <a:extLst>
              <a:ext uri="{FF2B5EF4-FFF2-40B4-BE49-F238E27FC236}">
                <a16:creationId xmlns:a16="http://schemas.microsoft.com/office/drawing/2014/main" id="{1393DC0F-25D0-176F-AAD3-F060A4D0B392}"/>
              </a:ext>
            </a:extLst>
          </p:cNvPr>
          <p:cNvSpPr txBox="1"/>
          <p:nvPr/>
        </p:nvSpPr>
        <p:spPr>
          <a:xfrm>
            <a:off x="533400" y="990600"/>
            <a:ext cx="11811000" cy="1138773"/>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主要是用来将特征的主要分成找出，并去掉基本无关的成分，从而达到降维的目的。</a:t>
            </a:r>
            <a:endParaRPr lang="en-US" altLang="zh-CN" sz="2400" dirty="0">
              <a:solidFill>
                <a:srgbClr val="000000"/>
              </a:solidFill>
            </a:endParaRPr>
          </a:p>
          <a:p>
            <a:pPr marL="342900" indent="-342900">
              <a:buFont typeface="Arial" panose="020B0604020202020204" pitchFamily="34" charset="0"/>
              <a:buChar char="•"/>
            </a:pPr>
            <a:r>
              <a:rPr lang="zh-CN" altLang="en-US" sz="2400" dirty="0">
                <a:solidFill>
                  <a:srgbClr val="000000"/>
                </a:solidFill>
              </a:rPr>
              <a:t>步骤：</a:t>
            </a:r>
            <a:endParaRPr lang="en-US" altLang="zh-CN" sz="2400" dirty="0">
              <a:solidFill>
                <a:srgbClr val="000000"/>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E3EAE4F-E917-3891-EB7F-B18A620114A2}"/>
                  </a:ext>
                </a:extLst>
              </p:cNvPr>
              <p:cNvSpPr txBox="1"/>
              <p:nvPr/>
            </p:nvSpPr>
            <p:spPr>
              <a:xfrm>
                <a:off x="990600" y="2133600"/>
                <a:ext cx="10986248" cy="4400885"/>
              </a:xfrm>
              <a:prstGeom prst="rect">
                <a:avLst/>
              </a:prstGeom>
              <a:noFill/>
            </p:spPr>
            <p:txBody>
              <a:bodyPr wrap="square" rtlCol="0">
                <a:spAutoFit/>
              </a:bodyPr>
              <a:lstStyle/>
              <a:p>
                <a:pPr marL="457200" indent="-457200">
                  <a:lnSpc>
                    <a:spcPct val="150000"/>
                  </a:lnSpc>
                  <a:buFont typeface="+mj-lt"/>
                  <a:buAutoNum type="arabicPeriod"/>
                </a:pPr>
                <a:r>
                  <a:rPr lang="zh-CN" altLang="en-US" sz="2400" dirty="0">
                    <a:solidFill>
                      <a:srgbClr val="000000"/>
                    </a:solidFill>
                  </a:rPr>
                  <a:t>给定训练集</a:t>
                </a:r>
                <a14:m>
                  <m:oMath xmlns:m="http://schemas.openxmlformats.org/officeDocument/2006/math">
                    <m:r>
                      <a:rPr lang="en-US" altLang="zh-CN" sz="2400">
                        <a:solidFill>
                          <a:srgbClr val="000000"/>
                        </a:solidFill>
                        <a:latin typeface="Cambria Math" panose="02040503050406030204" pitchFamily="18" charset="0"/>
                      </a:rPr>
                      <m:t>𝑋</m:t>
                    </m:r>
                    <m:r>
                      <a:rPr lang="en-US" altLang="zh-CN" sz="2400">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a:solidFill>
                              <a:srgbClr val="000000"/>
                            </a:solidFill>
                            <a:latin typeface="Cambria Math" panose="02040503050406030204" pitchFamily="18" charset="0"/>
                          </a:rPr>
                          <m:t>𝑅</m:t>
                        </m:r>
                      </m:e>
                      <m:sup>
                        <m:r>
                          <a:rPr lang="en-US" altLang="zh-CN" sz="2400">
                            <a:solidFill>
                              <a:srgbClr val="000000"/>
                            </a:solidFill>
                            <a:latin typeface="Cambria Math" panose="02040503050406030204" pitchFamily="18" charset="0"/>
                          </a:rPr>
                          <m:t>𝑚</m:t>
                        </m:r>
                        <m:r>
                          <a:rPr lang="en-US" altLang="zh-CN" sz="2400">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𝑛</m:t>
                        </m:r>
                      </m:sup>
                    </m:sSup>
                  </m:oMath>
                </a14:m>
                <a:r>
                  <a:rPr lang="zh-CN" altLang="en-US" sz="2400" dirty="0">
                    <a:solidFill>
                      <a:srgbClr val="000000"/>
                    </a:solidFill>
                  </a:rPr>
                  <a:t>，</a:t>
                </a:r>
                <a:r>
                  <a:rPr lang="en-US" altLang="zh-CN" sz="2400" dirty="0">
                    <a:solidFill>
                      <a:srgbClr val="000000"/>
                    </a:solidFill>
                  </a:rPr>
                  <a:t>m</a:t>
                </a:r>
                <a:r>
                  <a:rPr lang="zh-CN" altLang="en-US" sz="2400" dirty="0">
                    <a:solidFill>
                      <a:srgbClr val="000000"/>
                    </a:solidFill>
                  </a:rPr>
                  <a:t>为数据维度，</a:t>
                </a:r>
                <a:r>
                  <a:rPr lang="en-US" altLang="zh-CN" sz="2400" dirty="0">
                    <a:solidFill>
                      <a:srgbClr val="000000"/>
                    </a:solidFill>
                  </a:rPr>
                  <a:t>n</a:t>
                </a:r>
                <a:r>
                  <a:rPr lang="zh-CN" altLang="en-US" sz="2400" dirty="0">
                    <a:solidFill>
                      <a:srgbClr val="000000"/>
                    </a:solidFill>
                  </a:rPr>
                  <a:t>是样本个数</a:t>
                </a:r>
                <a:endParaRPr lang="en-US" altLang="zh-CN" sz="2400" dirty="0">
                  <a:solidFill>
                    <a:srgbClr val="000000"/>
                  </a:solidFill>
                </a:endParaRPr>
              </a:p>
              <a:p>
                <a:pPr marL="457200" indent="-457200">
                  <a:lnSpc>
                    <a:spcPct val="150000"/>
                  </a:lnSpc>
                  <a:buFont typeface="+mj-lt"/>
                  <a:buAutoNum type="arabicPeriod"/>
                </a:pPr>
                <a:r>
                  <a:rPr lang="zh-CN" altLang="en-US" sz="2400" dirty="0">
                    <a:solidFill>
                      <a:srgbClr val="000000"/>
                    </a:solidFill>
                  </a:rPr>
                  <a:t>将</a:t>
                </a:r>
                <a14:m>
                  <m:oMath xmlns:m="http://schemas.openxmlformats.org/officeDocument/2006/math">
                    <m:r>
                      <a:rPr lang="en-US" altLang="zh-CN" sz="2400" smtClean="0">
                        <a:solidFill>
                          <a:srgbClr val="000000"/>
                        </a:solidFill>
                        <a:latin typeface="Cambria Math" panose="02040503050406030204" pitchFamily="18" charset="0"/>
                      </a:rPr>
                      <m:t>𝑋</m:t>
                    </m:r>
                  </m:oMath>
                </a14:m>
                <a:r>
                  <a:rPr lang="zh-CN" altLang="en-US" sz="2400" dirty="0">
                    <a:solidFill>
                      <a:srgbClr val="000000"/>
                    </a:solidFill>
                  </a:rPr>
                  <a:t>的每一行</a:t>
                </a:r>
                <a:r>
                  <a:rPr lang="en-US" altLang="zh-CN" sz="2400" dirty="0">
                    <a:solidFill>
                      <a:srgbClr val="000000"/>
                    </a:solidFill>
                  </a:rPr>
                  <a:t>(</a:t>
                </a:r>
                <a:r>
                  <a:rPr lang="zh-CN" altLang="en-US" sz="2400" dirty="0">
                    <a:solidFill>
                      <a:srgbClr val="000000"/>
                    </a:solidFill>
                  </a:rPr>
                  <a:t>代表一个属性字段）进行零均值化</a:t>
                </a:r>
                <a:endParaRPr lang="en-US" altLang="zh-CN" sz="2400" dirty="0">
                  <a:solidFill>
                    <a:srgbClr val="000000"/>
                  </a:solidFill>
                </a:endParaRPr>
              </a:p>
              <a:p>
                <a:pPr marL="457200" indent="-457200">
                  <a:lnSpc>
                    <a:spcPct val="150000"/>
                  </a:lnSpc>
                  <a:buFont typeface="+mj-lt"/>
                  <a:buAutoNum type="arabicPeriod"/>
                </a:pPr>
                <a:r>
                  <a:rPr lang="zh-CN" altLang="en-US" sz="2400" dirty="0">
                    <a:solidFill>
                      <a:srgbClr val="000000"/>
                    </a:solidFill>
                  </a:rPr>
                  <a:t>求出协方差矩阵</a:t>
                </a:r>
                <a:endParaRPr lang="en-US" altLang="zh-CN" sz="2400" dirty="0">
                  <a:solidFill>
                    <a:srgbClr val="000000"/>
                  </a:solidFill>
                </a:endParaRPr>
              </a:p>
              <a:p>
                <a:pPr>
                  <a:lnSpc>
                    <a:spcPct val="150000"/>
                  </a:lnSpc>
                </a:pPr>
                <a14:m>
                  <m:oMathPara xmlns:m="http://schemas.openxmlformats.org/officeDocument/2006/math">
                    <m:oMathParaPr>
                      <m:jc m:val="centerGroup"/>
                    </m:oMathParaPr>
                    <m:oMath xmlns:m="http://schemas.openxmlformats.org/officeDocument/2006/math">
                      <m:r>
                        <a:rPr lang="en-US" altLang="zh-CN" sz="2400">
                          <a:solidFill>
                            <a:srgbClr val="000000"/>
                          </a:solidFill>
                          <a:latin typeface="Cambria Math" panose="02040503050406030204" pitchFamily="18" charset="0"/>
                        </a:rPr>
                        <m:t>𝐶</m:t>
                      </m:r>
                      <m:r>
                        <a:rPr lang="en-US" altLang="zh-CN" sz="2400">
                          <a:solidFill>
                            <a:srgbClr val="000000"/>
                          </a:solidFill>
                          <a:latin typeface="Cambria Math" panose="02040503050406030204" pitchFamily="18" charset="0"/>
                        </a:rPr>
                        <m:t>=</m:t>
                      </m:r>
                      <m:f>
                        <m:fPr>
                          <m:ctrlPr>
                            <a:rPr lang="en-US" altLang="zh-CN" sz="2400" i="1">
                              <a:solidFill>
                                <a:srgbClr val="000000"/>
                              </a:solidFill>
                              <a:latin typeface="Cambria Math" panose="02040503050406030204" pitchFamily="18" charset="0"/>
                            </a:rPr>
                          </m:ctrlPr>
                        </m:fPr>
                        <m:num>
                          <m:r>
                            <a:rPr lang="en-US" altLang="zh-CN" sz="2400">
                              <a:solidFill>
                                <a:srgbClr val="000000"/>
                              </a:solidFill>
                              <a:latin typeface="Cambria Math" panose="02040503050406030204" pitchFamily="18" charset="0"/>
                            </a:rPr>
                            <m:t>1</m:t>
                          </m:r>
                        </m:num>
                        <m:den>
                          <m:r>
                            <a:rPr lang="en-US" altLang="zh-CN" sz="2400">
                              <a:solidFill>
                                <a:srgbClr val="000000"/>
                              </a:solidFill>
                              <a:latin typeface="Cambria Math" panose="02040503050406030204" pitchFamily="18" charset="0"/>
                            </a:rPr>
                            <m:t>𝑚</m:t>
                          </m:r>
                        </m:den>
                      </m:f>
                      <m:r>
                        <a:rPr lang="en-US" altLang="zh-CN" sz="2400">
                          <a:solidFill>
                            <a:srgbClr val="000000"/>
                          </a:solidFill>
                          <a:latin typeface="Cambria Math" panose="02040503050406030204" pitchFamily="18" charset="0"/>
                        </a:rPr>
                        <m:t>𝑋</m:t>
                      </m:r>
                      <m:sSup>
                        <m:sSupPr>
                          <m:ctrlPr>
                            <a:rPr lang="en-US" altLang="zh-CN" sz="2400" i="1">
                              <a:solidFill>
                                <a:srgbClr val="000000"/>
                              </a:solidFill>
                              <a:latin typeface="Cambria Math" panose="02040503050406030204" pitchFamily="18" charset="0"/>
                            </a:rPr>
                          </m:ctrlPr>
                        </m:sSupPr>
                        <m:e>
                          <m:r>
                            <a:rPr lang="en-US" altLang="zh-CN" sz="2400">
                              <a:solidFill>
                                <a:srgbClr val="000000"/>
                              </a:solidFill>
                              <a:latin typeface="Cambria Math" panose="02040503050406030204" pitchFamily="18" charset="0"/>
                            </a:rPr>
                            <m:t>𝑋</m:t>
                          </m:r>
                        </m:e>
                        <m:sup>
                          <m:r>
                            <a:rPr lang="en-US" altLang="zh-CN" sz="2400">
                              <a:solidFill>
                                <a:srgbClr val="000000"/>
                              </a:solidFill>
                              <a:latin typeface="Cambria Math" panose="02040503050406030204" pitchFamily="18" charset="0"/>
                            </a:rPr>
                            <m:t>𝑇</m:t>
                          </m:r>
                        </m:sup>
                      </m:sSup>
                    </m:oMath>
                  </m:oMathPara>
                </a14:m>
                <a:endParaRPr lang="en-US" altLang="zh-CN" sz="2400" dirty="0">
                  <a:solidFill>
                    <a:srgbClr val="000000"/>
                  </a:solidFill>
                </a:endParaRPr>
              </a:p>
              <a:p>
                <a:pPr marL="457200" indent="-457200">
                  <a:lnSpc>
                    <a:spcPct val="150000"/>
                  </a:lnSpc>
                  <a:buFont typeface="+mj-lt"/>
                  <a:buAutoNum type="arabicPeriod" startAt="4"/>
                </a:pPr>
                <a:r>
                  <a:rPr lang="zh-CN" altLang="en-US" sz="2400" dirty="0">
                    <a:solidFill>
                      <a:srgbClr val="000000"/>
                    </a:solidFill>
                  </a:rPr>
                  <a:t>求出协方差矩阵的特征值及对应的特征向量</a:t>
                </a:r>
                <a:endParaRPr lang="en-US" altLang="zh-CN" sz="2400" dirty="0">
                  <a:solidFill>
                    <a:srgbClr val="000000"/>
                  </a:solidFill>
                </a:endParaRPr>
              </a:p>
              <a:p>
                <a:pPr marL="457200" indent="-457200">
                  <a:lnSpc>
                    <a:spcPct val="150000"/>
                  </a:lnSpc>
                  <a:buFont typeface="+mj-lt"/>
                  <a:buAutoNum type="arabicPeriod" startAt="5"/>
                </a:pPr>
                <a:r>
                  <a:rPr lang="zh-CN" altLang="en-US" sz="2400" dirty="0">
                    <a:solidFill>
                      <a:srgbClr val="000000"/>
                    </a:solidFill>
                  </a:rPr>
                  <a:t>将特征向量按对应特征值大小从上到下按行排列成矩阵，取前</a:t>
                </a:r>
                <a:r>
                  <a:rPr lang="en-US" altLang="zh-CN" sz="2400" dirty="0">
                    <a:solidFill>
                      <a:srgbClr val="000000"/>
                    </a:solidFill>
                  </a:rPr>
                  <a:t>k</a:t>
                </a:r>
                <a:r>
                  <a:rPr lang="zh-CN" altLang="en-US" sz="2400" dirty="0">
                    <a:solidFill>
                      <a:srgbClr val="000000"/>
                    </a:solidFill>
                  </a:rPr>
                  <a:t>行组成矩阵</a:t>
                </a:r>
                <a:r>
                  <a:rPr lang="en-US" altLang="zh-CN" sz="2400" dirty="0">
                    <a:solidFill>
                      <a:srgbClr val="000000"/>
                    </a:solidFill>
                  </a:rPr>
                  <a:t>P</a:t>
                </a:r>
              </a:p>
              <a:p>
                <a:pPr marL="457200" indent="-457200">
                  <a:lnSpc>
                    <a:spcPct val="150000"/>
                  </a:lnSpc>
                  <a:buFont typeface="+mj-lt"/>
                  <a:buAutoNum type="arabicPeriod" startAt="6"/>
                </a:pPr>
                <a:r>
                  <a:rPr lang="en-US" altLang="zh-CN" sz="2400" dirty="0">
                    <a:solidFill>
                      <a:srgbClr val="000000"/>
                    </a:solidFill>
                  </a:rPr>
                  <a:t>Y=P×X</a:t>
                </a:r>
                <a:r>
                  <a:rPr lang="zh-CN" altLang="en-US" sz="2400" dirty="0">
                    <a:solidFill>
                      <a:srgbClr val="000000"/>
                    </a:solidFill>
                  </a:rPr>
                  <a:t>即为降维到</a:t>
                </a:r>
                <a:r>
                  <a:rPr lang="en-US" altLang="zh-CN" sz="2400" dirty="0">
                    <a:solidFill>
                      <a:srgbClr val="000000"/>
                    </a:solidFill>
                  </a:rPr>
                  <a:t>k</a:t>
                </a:r>
                <a:r>
                  <a:rPr lang="zh-CN" altLang="en-US" sz="2400" dirty="0">
                    <a:solidFill>
                      <a:srgbClr val="000000"/>
                    </a:solidFill>
                  </a:rPr>
                  <a:t>维后的数据</a:t>
                </a:r>
                <a:endParaRPr lang="en-US" altLang="zh-CN" sz="2400" dirty="0">
                  <a:solidFill>
                    <a:srgbClr val="000000"/>
                  </a:solidFill>
                </a:endParaRPr>
              </a:p>
            </p:txBody>
          </p:sp>
        </mc:Choice>
        <mc:Fallback xmlns="">
          <p:sp>
            <p:nvSpPr>
              <p:cNvPr id="5" name="文本框 4">
                <a:extLst>
                  <a:ext uri="{FF2B5EF4-FFF2-40B4-BE49-F238E27FC236}">
                    <a16:creationId xmlns:a16="http://schemas.microsoft.com/office/drawing/2014/main" id="{DE3EAE4F-E917-3891-EB7F-B18A620114A2}"/>
                  </a:ext>
                </a:extLst>
              </p:cNvPr>
              <p:cNvSpPr txBox="1">
                <a:spLocks noRot="1" noChangeAspect="1" noMove="1" noResize="1" noEditPoints="1" noAdjustHandles="1" noChangeArrowheads="1" noChangeShapeType="1" noTextEdit="1"/>
              </p:cNvSpPr>
              <p:nvPr/>
            </p:nvSpPr>
            <p:spPr>
              <a:xfrm>
                <a:off x="990600" y="2133600"/>
                <a:ext cx="10986248" cy="4400885"/>
              </a:xfrm>
              <a:prstGeom prst="rect">
                <a:avLst/>
              </a:prstGeom>
              <a:blipFill>
                <a:blip r:embed="rId3"/>
                <a:stretch>
                  <a:fillRect l="-777" b="-2355"/>
                </a:stretch>
              </a:blipFill>
            </p:spPr>
            <p:txBody>
              <a:bodyPr/>
              <a:lstStyle/>
              <a:p>
                <a:r>
                  <a:rPr lang="en-US">
                    <a:noFill/>
                  </a:rPr>
                  <a:t> </a:t>
                </a:r>
              </a:p>
            </p:txBody>
          </p:sp>
        </mc:Fallback>
      </mc:AlternateContent>
    </p:spTree>
    <p:extLst>
      <p:ext uri="{BB962C8B-B14F-4D97-AF65-F5344CB8AC3E}">
        <p14:creationId xmlns:p14="http://schemas.microsoft.com/office/powerpoint/2010/main" val="8338872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标题 1"/>
          <p:cNvSpPr>
            <a:spLocks noGrp="1"/>
          </p:cNvSpPr>
          <p:nvPr>
            <p:ph type="title"/>
          </p:nvPr>
        </p:nvSpPr>
        <p:spPr/>
        <p:txBody>
          <a:bodyPr/>
          <a:lstStyle/>
          <a:p>
            <a:r>
              <a:rPr lang="zh-CN" altLang="en-US" dirty="0"/>
              <a:t>二维卷积</a:t>
            </a:r>
          </a:p>
        </p:txBody>
      </p:sp>
      <mc:AlternateContent xmlns:mc="http://schemas.openxmlformats.org/markup-compatibility/2006" xmlns:a14="http://schemas.microsoft.com/office/drawing/2010/main">
        <mc:Choice Requires="a14">
          <p:sp>
            <p:nvSpPr>
              <p:cNvPr id="1048608" name="内容占位符 2"/>
              <p:cNvSpPr>
                <a:spLocks noGrp="1"/>
              </p:cNvSpPr>
              <p:nvPr>
                <p:ph idx="1"/>
              </p:nvPr>
            </p:nvSpPr>
            <p:spPr>
              <a:xfrm>
                <a:off x="609600" y="990600"/>
                <a:ext cx="11506200" cy="3886200"/>
              </a:xfrm>
            </p:spPr>
            <p:txBody>
              <a:bodyPr/>
              <a:lstStyle/>
              <a:p>
                <a:r>
                  <a:rPr lang="zh-CN" altLang="en-US" sz="2800" dirty="0">
                    <a:solidFill>
                      <a:srgbClr val="000000"/>
                    </a:solidFill>
                  </a:rPr>
                  <a:t>二维卷积经常用在图像处理中。</a:t>
                </a:r>
                <a:endParaRPr lang="en-US" altLang="zh-CN" sz="2800" dirty="0">
                  <a:solidFill>
                    <a:srgbClr val="000000"/>
                  </a:solidFill>
                </a:endParaRPr>
              </a:p>
              <a:p>
                <a:pPr>
                  <a:spcBef>
                    <a:spcPts val="1800"/>
                  </a:spcBef>
                  <a:spcAft>
                    <a:spcPts val="1200"/>
                  </a:spcAft>
                </a:pPr>
                <a:r>
                  <a:rPr lang="zh-CN" altLang="en-US" sz="2800" dirty="0">
                    <a:solidFill>
                      <a:srgbClr val="000000"/>
                    </a:solidFill>
                  </a:rPr>
                  <a:t>给定一个图像</a:t>
                </a:r>
                <a14:m>
                  <m:oMath xmlns:m="http://schemas.openxmlformats.org/officeDocument/2006/math">
                    <m:r>
                      <a:rPr lang="en-US" altLang="zh-CN" sz="2800" b="1" i="1" smtClean="0">
                        <a:solidFill>
                          <a:srgbClr val="000000"/>
                        </a:solidFill>
                        <a:latin typeface="Cambria Math" panose="02040503050406030204" pitchFamily="18" charset="0"/>
                      </a:rPr>
                      <m:t>𝑿</m:t>
                    </m:r>
                    <m:r>
                      <a:rPr lang="en-US" altLang="zh-CN" sz="2800" b="0" i="1" smtClean="0">
                        <a:solidFill>
                          <a:srgbClr val="000000"/>
                        </a:solidFill>
                        <a:latin typeface="Cambria Math" panose="02040503050406030204" pitchFamily="18" charset="0"/>
                        <a:ea typeface="Cambria Math" panose="02040503050406030204" pitchFamily="18" charset="0"/>
                      </a:rPr>
                      <m:t>∈</m:t>
                    </m:r>
                    <m:sSup>
                      <m:sSupPr>
                        <m:ctrlPr>
                          <a:rPr lang="en-US" altLang="zh-CN" sz="2800" b="0" i="1" smtClean="0">
                            <a:solidFill>
                              <a:srgbClr val="000000"/>
                            </a:solidFill>
                            <a:latin typeface="Cambria Math" panose="02040503050406030204" pitchFamily="18" charset="0"/>
                            <a:ea typeface="Cambria Math" panose="02040503050406030204" pitchFamily="18" charset="0"/>
                          </a:rPr>
                        </m:ctrlPr>
                      </m:sSupPr>
                      <m:e>
                        <m:r>
                          <a:rPr lang="en-US" altLang="zh-CN" sz="2800" b="0" i="1" smtClean="0">
                            <a:solidFill>
                              <a:srgbClr val="000000"/>
                            </a:solidFill>
                            <a:latin typeface="Cambria Math" panose="02040503050406030204" pitchFamily="18" charset="0"/>
                            <a:ea typeface="Cambria Math" panose="02040503050406030204" pitchFamily="18" charset="0"/>
                          </a:rPr>
                          <m:t>ℝ</m:t>
                        </m:r>
                      </m:e>
                      <m:sup>
                        <m:r>
                          <a:rPr lang="en-US" altLang="zh-CN" sz="2800" b="0" i="1" smtClean="0">
                            <a:solidFill>
                              <a:srgbClr val="000000"/>
                            </a:solidFill>
                            <a:latin typeface="Cambria Math" panose="02040503050406030204" pitchFamily="18" charset="0"/>
                            <a:ea typeface="Cambria Math" panose="02040503050406030204" pitchFamily="18" charset="0"/>
                          </a:rPr>
                          <m:t>𝑀</m:t>
                        </m:r>
                        <m:r>
                          <a:rPr lang="en-US" altLang="zh-CN" sz="2800" b="0" i="1" smtClean="0">
                            <a:solidFill>
                              <a:srgbClr val="000000"/>
                            </a:solidFill>
                            <a:latin typeface="Cambria Math" panose="02040503050406030204" pitchFamily="18" charset="0"/>
                            <a:ea typeface="Cambria Math" panose="02040503050406030204" pitchFamily="18" charset="0"/>
                          </a:rPr>
                          <m:t>×</m:t>
                        </m:r>
                        <m:r>
                          <a:rPr lang="en-US" altLang="zh-CN" sz="2800" b="0" i="1" smtClean="0">
                            <a:solidFill>
                              <a:srgbClr val="000000"/>
                            </a:solidFill>
                            <a:latin typeface="Cambria Math" panose="02040503050406030204" pitchFamily="18" charset="0"/>
                            <a:ea typeface="Cambria Math" panose="02040503050406030204" pitchFamily="18" charset="0"/>
                          </a:rPr>
                          <m:t>𝑁</m:t>
                        </m:r>
                      </m:sup>
                    </m:sSup>
                  </m:oMath>
                </a14:m>
                <a:r>
                  <a:rPr lang="zh-CN" altLang="en-US" sz="2800" dirty="0">
                    <a:solidFill>
                      <a:srgbClr val="000000"/>
                    </a:solidFill>
                  </a:rPr>
                  <a:t>和一个滤波器</a:t>
                </a:r>
                <a14:m>
                  <m:oMath xmlns:m="http://schemas.openxmlformats.org/officeDocument/2006/math">
                    <m:r>
                      <a:rPr lang="en-US" altLang="zh-CN" sz="2800" b="1" i="1" smtClean="0">
                        <a:solidFill>
                          <a:srgbClr val="000000"/>
                        </a:solidFill>
                        <a:latin typeface="Cambria Math" panose="02040503050406030204" pitchFamily="18" charset="0"/>
                        <a:ea typeface="Cambria Math" panose="02040503050406030204" pitchFamily="18" charset="0"/>
                      </a:rPr>
                      <m:t>𝑾</m:t>
                    </m:r>
                    <m:r>
                      <a:rPr lang="en-US" altLang="zh-CN" sz="2800" i="1">
                        <a:solidFill>
                          <a:srgbClr val="000000"/>
                        </a:solidFill>
                        <a:latin typeface="Cambria Math" panose="02040503050406030204" pitchFamily="18" charset="0"/>
                        <a:ea typeface="Cambria Math" panose="02040503050406030204" pitchFamily="18" charset="0"/>
                      </a:rPr>
                      <m:t>∈</m:t>
                    </m:r>
                    <m:sSup>
                      <m:sSupPr>
                        <m:ctrlPr>
                          <a:rPr lang="en-US" altLang="zh-CN" sz="2800" i="1">
                            <a:solidFill>
                              <a:srgbClr val="000000"/>
                            </a:solidFill>
                            <a:latin typeface="Cambria Math" panose="02040503050406030204" pitchFamily="18" charset="0"/>
                            <a:ea typeface="Cambria Math" panose="02040503050406030204" pitchFamily="18" charset="0"/>
                          </a:rPr>
                        </m:ctrlPr>
                      </m:sSupPr>
                      <m:e>
                        <m:r>
                          <a:rPr lang="en-US" altLang="zh-CN" sz="2800" i="1">
                            <a:solidFill>
                              <a:srgbClr val="000000"/>
                            </a:solidFill>
                            <a:latin typeface="Cambria Math" panose="02040503050406030204" pitchFamily="18" charset="0"/>
                            <a:ea typeface="Cambria Math" panose="02040503050406030204" pitchFamily="18" charset="0"/>
                          </a:rPr>
                          <m:t>ℝ</m:t>
                        </m:r>
                      </m:e>
                      <m:sup>
                        <m:r>
                          <a:rPr lang="en-US" altLang="zh-CN" sz="2800" b="0" i="1" smtClean="0">
                            <a:solidFill>
                              <a:srgbClr val="000000"/>
                            </a:solidFill>
                            <a:latin typeface="Cambria Math" panose="02040503050406030204" pitchFamily="18" charset="0"/>
                            <a:ea typeface="Cambria Math" panose="02040503050406030204" pitchFamily="18" charset="0"/>
                          </a:rPr>
                          <m:t>𝑈</m:t>
                        </m:r>
                        <m:r>
                          <a:rPr lang="en-US" altLang="zh-CN" sz="2800" i="1">
                            <a:solidFill>
                              <a:srgbClr val="000000"/>
                            </a:solidFill>
                            <a:latin typeface="Cambria Math" panose="02040503050406030204" pitchFamily="18" charset="0"/>
                            <a:ea typeface="Cambria Math" panose="02040503050406030204" pitchFamily="18" charset="0"/>
                          </a:rPr>
                          <m:t>×</m:t>
                        </m:r>
                        <m:r>
                          <a:rPr lang="en-US" altLang="zh-CN" sz="2800" b="0" i="1" smtClean="0">
                            <a:solidFill>
                              <a:srgbClr val="000000"/>
                            </a:solidFill>
                            <a:latin typeface="Cambria Math" panose="02040503050406030204" pitchFamily="18" charset="0"/>
                            <a:ea typeface="Cambria Math" panose="02040503050406030204" pitchFamily="18" charset="0"/>
                          </a:rPr>
                          <m:t>𝑉</m:t>
                        </m:r>
                      </m:sup>
                    </m:sSup>
                    <m:r>
                      <a:rPr lang="en-US" altLang="zh-CN" sz="2800" i="1">
                        <a:solidFill>
                          <a:srgbClr val="000000"/>
                        </a:solidFill>
                        <a:latin typeface="Cambria Math" panose="02040503050406030204" pitchFamily="18" charset="0"/>
                        <a:ea typeface="Cambria Math" panose="02040503050406030204" pitchFamily="18" charset="0"/>
                      </a:rPr>
                      <m:t> </m:t>
                    </m:r>
                  </m:oMath>
                </a14:m>
                <a:r>
                  <a:rPr lang="zh-CN" altLang="en-US" sz="2800" dirty="0">
                    <a:solidFill>
                      <a:srgbClr val="000000"/>
                    </a:solidFill>
                  </a:rPr>
                  <a:t>，一般</a:t>
                </a:r>
                <a14:m>
                  <m:oMath xmlns:m="http://schemas.openxmlformats.org/officeDocument/2006/math">
                    <m:r>
                      <a:rPr lang="en-US" altLang="zh-CN" sz="2800" b="0" i="1" smtClean="0">
                        <a:solidFill>
                          <a:srgbClr val="000000"/>
                        </a:solidFill>
                        <a:latin typeface="Cambria Math" panose="02040503050406030204" pitchFamily="18" charset="0"/>
                      </a:rPr>
                      <m:t>𝑈</m:t>
                    </m:r>
                    <m:r>
                      <a:rPr lang="en-US" altLang="zh-CN" sz="2800" i="1" smtClean="0">
                        <a:solidFill>
                          <a:srgbClr val="000000"/>
                        </a:solidFill>
                        <a:latin typeface="Cambria Math" panose="02040503050406030204" pitchFamily="18" charset="0"/>
                        <a:ea typeface="Cambria Math" panose="02040503050406030204" pitchFamily="18" charset="0"/>
                      </a:rPr>
                      <m:t>≪</m:t>
                    </m:r>
                    <m:r>
                      <a:rPr lang="en-US" altLang="zh-CN" sz="2800" i="1" smtClean="0">
                        <a:solidFill>
                          <a:srgbClr val="000000"/>
                        </a:solidFill>
                        <a:latin typeface="Cambria Math" panose="02040503050406030204" pitchFamily="18" charset="0"/>
                        <a:ea typeface="Cambria Math" panose="02040503050406030204" pitchFamily="18" charset="0"/>
                      </a:rPr>
                      <m:t>𝑀</m:t>
                    </m:r>
                    <m:r>
                      <a:rPr lang="en-US" altLang="zh-CN" sz="2800" b="0" i="1" smtClean="0">
                        <a:solidFill>
                          <a:srgbClr val="000000"/>
                        </a:solidFill>
                        <a:latin typeface="Cambria Math" panose="02040503050406030204" pitchFamily="18" charset="0"/>
                        <a:ea typeface="Cambria Math" panose="02040503050406030204" pitchFamily="18" charset="0"/>
                      </a:rPr>
                      <m:t>,</m:t>
                    </m:r>
                  </m:oMath>
                </a14:m>
                <a:r>
                  <a:rPr lang="en-US" altLang="zh-CN" sz="2800" dirty="0">
                    <a:solidFill>
                      <a:srgbClr val="000000"/>
                    </a:solidFill>
                  </a:rPr>
                  <a:t> </a:t>
                </a:r>
                <a14:m>
                  <m:oMath xmlns:m="http://schemas.openxmlformats.org/officeDocument/2006/math">
                    <m:r>
                      <m:rPr>
                        <m:sty m:val="p"/>
                      </m:rPr>
                      <a:rPr lang="en-US" altLang="zh-CN" sz="2800" b="0" i="0" smtClean="0">
                        <a:solidFill>
                          <a:srgbClr val="000000"/>
                        </a:solidFill>
                        <a:latin typeface="Cambria Math" panose="02040503050406030204" pitchFamily="18" charset="0"/>
                        <a:ea typeface="Cambria Math" panose="02040503050406030204" pitchFamily="18" charset="0"/>
                      </a:rPr>
                      <m:t>V</m:t>
                    </m:r>
                    <m:r>
                      <a:rPr lang="en-US" altLang="zh-CN" sz="2800" i="1">
                        <a:solidFill>
                          <a:srgbClr val="000000"/>
                        </a:solidFill>
                        <a:latin typeface="Cambria Math" panose="02040503050406030204" pitchFamily="18" charset="0"/>
                        <a:ea typeface="Cambria Math" panose="02040503050406030204" pitchFamily="18" charset="0"/>
                      </a:rPr>
                      <m:t>≪</m:t>
                    </m:r>
                    <m:r>
                      <a:rPr lang="en-US" altLang="zh-CN" sz="2800" b="0" i="1" smtClean="0">
                        <a:solidFill>
                          <a:srgbClr val="000000"/>
                        </a:solidFill>
                        <a:latin typeface="Cambria Math" panose="02040503050406030204" pitchFamily="18" charset="0"/>
                        <a:ea typeface="Cambria Math" panose="02040503050406030204" pitchFamily="18" charset="0"/>
                      </a:rPr>
                      <m:t>𝑁</m:t>
                    </m:r>
                    <m:r>
                      <a:rPr lang="en-US" altLang="zh-CN" sz="2800" b="0" i="1" smtClean="0">
                        <a:solidFill>
                          <a:srgbClr val="000000"/>
                        </a:solidFill>
                        <a:latin typeface="Cambria Math" panose="02040503050406030204" pitchFamily="18" charset="0"/>
                        <a:ea typeface="Cambria Math" panose="02040503050406030204" pitchFamily="18" charset="0"/>
                      </a:rPr>
                      <m:t>, </m:t>
                    </m:r>
                  </m:oMath>
                </a14:m>
                <a:r>
                  <a:rPr lang="zh-CN" altLang="en-US" sz="2800" dirty="0">
                    <a:solidFill>
                      <a:srgbClr val="000000"/>
                    </a:solidFill>
                  </a:rPr>
                  <a:t>其卷积为：</a:t>
                </a:r>
                <a:endParaRPr lang="en-US" altLang="zh-CN" sz="2800" i="1" dirty="0">
                  <a:solidFill>
                    <a:srgbClr val="000000"/>
                  </a:solidFill>
                  <a:latin typeface="Cambria Math" panose="02040503050406030204" pitchFamily="18" charset="0"/>
                </a:endParaRPr>
              </a:p>
              <a:p>
                <a:pPr marL="0" indent="0" algn="ctr">
                  <a:spcBef>
                    <a:spcPts val="1200"/>
                  </a:spcBef>
                  <a:buNone/>
                </a:pPr>
                <a14:m>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𝑦</m:t>
                        </m:r>
                      </m:e>
                      <m:sub>
                        <m:r>
                          <a:rPr lang="en-US" altLang="zh-CN" sz="2800" b="0" i="1" smtClean="0">
                            <a:solidFill>
                              <a:srgbClr val="000000"/>
                            </a:solidFill>
                            <a:latin typeface="Cambria Math" panose="02040503050406030204" pitchFamily="18" charset="0"/>
                          </a:rPr>
                          <m:t>𝑖𝑗</m:t>
                        </m:r>
                      </m:sub>
                    </m:sSub>
                    <m:r>
                      <a:rPr lang="en-US" altLang="zh-CN" sz="2800" b="0" i="1" smtClean="0">
                        <a:solidFill>
                          <a:srgbClr val="000000"/>
                        </a:solidFill>
                        <a:latin typeface="Cambria Math" panose="02040503050406030204" pitchFamily="18" charset="0"/>
                      </a:rPr>
                      <m:t>=</m:t>
                    </m:r>
                    <m:nary>
                      <m:naryPr>
                        <m:chr m:val="∑"/>
                        <m:ctrlPr>
                          <a:rPr lang="en-US" altLang="zh-CN" sz="2800" b="0" i="1" smtClean="0">
                            <a:solidFill>
                              <a:srgbClr val="000000"/>
                            </a:solidFill>
                            <a:latin typeface="Cambria Math" panose="02040503050406030204" pitchFamily="18" charset="0"/>
                          </a:rPr>
                        </m:ctrlPr>
                      </m:naryPr>
                      <m:sub>
                        <m:r>
                          <m:rPr>
                            <m:brk m:alnAt="23"/>
                          </m:rPr>
                          <a:rPr lang="en-US" altLang="zh-CN" sz="2800" b="0" i="1" smtClean="0">
                            <a:solidFill>
                              <a:srgbClr val="000000"/>
                            </a:solidFill>
                            <a:latin typeface="Cambria Math" panose="02040503050406030204" pitchFamily="18" charset="0"/>
                          </a:rPr>
                          <m:t>𝑢</m:t>
                        </m:r>
                        <m:r>
                          <a:rPr lang="en-US" altLang="zh-CN" sz="2800" b="0" i="1" smtClean="0">
                            <a:solidFill>
                              <a:srgbClr val="000000"/>
                            </a:solidFill>
                            <a:latin typeface="Cambria Math" panose="02040503050406030204" pitchFamily="18" charset="0"/>
                          </a:rPr>
                          <m:t>=1</m:t>
                        </m:r>
                      </m:sub>
                      <m:sup>
                        <m:r>
                          <a:rPr lang="en-US" altLang="zh-CN" sz="2800" b="0" i="1" smtClean="0">
                            <a:solidFill>
                              <a:srgbClr val="000000"/>
                            </a:solidFill>
                            <a:latin typeface="Cambria Math" panose="02040503050406030204" pitchFamily="18" charset="0"/>
                          </a:rPr>
                          <m:t>𝑈</m:t>
                        </m:r>
                      </m:sup>
                      <m:e>
                        <m:nary>
                          <m:naryPr>
                            <m:chr m:val="∑"/>
                            <m:ctrlPr>
                              <a:rPr lang="en-US" altLang="zh-CN" sz="2800" b="0" i="1" smtClean="0">
                                <a:solidFill>
                                  <a:srgbClr val="000000"/>
                                </a:solidFill>
                                <a:latin typeface="Cambria Math" panose="02040503050406030204" pitchFamily="18" charset="0"/>
                              </a:rPr>
                            </m:ctrlPr>
                          </m:naryPr>
                          <m:sub>
                            <m:r>
                              <m:rPr>
                                <m:brk m:alnAt="23"/>
                              </m:rPr>
                              <a:rPr lang="en-US" altLang="zh-CN" sz="2800" b="0" i="1" smtClean="0">
                                <a:solidFill>
                                  <a:srgbClr val="000000"/>
                                </a:solidFill>
                                <a:latin typeface="Cambria Math" panose="02040503050406030204" pitchFamily="18" charset="0"/>
                              </a:rPr>
                              <m:t>𝑣</m:t>
                            </m:r>
                            <m:r>
                              <a:rPr lang="en-US" altLang="zh-CN" sz="2800" b="0" i="1" smtClean="0">
                                <a:solidFill>
                                  <a:srgbClr val="000000"/>
                                </a:solidFill>
                                <a:latin typeface="Cambria Math" panose="02040503050406030204" pitchFamily="18" charset="0"/>
                              </a:rPr>
                              <m:t>=1</m:t>
                            </m:r>
                          </m:sub>
                          <m:sup>
                            <m:r>
                              <a:rPr lang="en-US" altLang="zh-CN" sz="2800" b="0" i="1" smtClean="0">
                                <a:solidFill>
                                  <a:srgbClr val="000000"/>
                                </a:solidFill>
                                <a:latin typeface="Cambria Math" panose="02040503050406030204" pitchFamily="18" charset="0"/>
                              </a:rPr>
                              <m:t>𝑉</m:t>
                            </m:r>
                          </m:sup>
                          <m:e>
                            <m:sSub>
                              <m:sSubPr>
                                <m:ctrlPr>
                                  <a:rPr lang="en-US" altLang="zh-CN" sz="2800" b="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𝑤</m:t>
                                </m:r>
                              </m:e>
                              <m:sub>
                                <m:r>
                                  <a:rPr lang="en-US" altLang="zh-CN" sz="2800" b="0" i="1" smtClean="0">
                                    <a:solidFill>
                                      <a:srgbClr val="000000"/>
                                    </a:solidFill>
                                    <a:latin typeface="Cambria Math" panose="02040503050406030204" pitchFamily="18" charset="0"/>
                                  </a:rPr>
                                  <m:t>𝑢𝑣</m:t>
                                </m:r>
                              </m:sub>
                            </m:sSub>
                            <m:sSub>
                              <m:sSubPr>
                                <m:ctrlPr>
                                  <a:rPr lang="en-US" altLang="zh-CN" sz="2800" b="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𝑥</m:t>
                                </m:r>
                              </m:e>
                              <m:sub>
                                <m:r>
                                  <a:rPr lang="en-US" altLang="zh-CN" sz="2800" b="0" i="1" smtClean="0">
                                    <a:solidFill>
                                      <a:srgbClr val="000000"/>
                                    </a:solidFill>
                                    <a:latin typeface="Cambria Math" panose="02040503050406030204" pitchFamily="18" charset="0"/>
                                  </a:rPr>
                                  <m:t>𝑖</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𝑢</m:t>
                                </m:r>
                                <m:r>
                                  <a:rPr lang="en-US" altLang="zh-CN" sz="2800" b="0" i="1" smtClean="0">
                                    <a:solidFill>
                                      <a:srgbClr val="000000"/>
                                    </a:solidFill>
                                    <a:latin typeface="Cambria Math" panose="02040503050406030204" pitchFamily="18" charset="0"/>
                                  </a:rPr>
                                  <m:t>+1,</m:t>
                                </m:r>
                                <m:r>
                                  <a:rPr lang="en-US" altLang="zh-CN" sz="2800" b="0" i="1" smtClean="0">
                                    <a:solidFill>
                                      <a:srgbClr val="000000"/>
                                    </a:solidFill>
                                    <a:latin typeface="Cambria Math" panose="02040503050406030204" pitchFamily="18" charset="0"/>
                                  </a:rPr>
                                  <m:t>𝑗</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𝑣</m:t>
                                </m:r>
                                <m:r>
                                  <a:rPr lang="en-US" altLang="zh-CN" sz="2800" b="0" i="1" smtClean="0">
                                    <a:solidFill>
                                      <a:srgbClr val="000000"/>
                                    </a:solidFill>
                                    <a:latin typeface="Cambria Math" panose="02040503050406030204" pitchFamily="18" charset="0"/>
                                  </a:rPr>
                                  <m:t>+1</m:t>
                                </m:r>
                              </m:sub>
                            </m:sSub>
                          </m:e>
                        </m:nary>
                      </m:e>
                    </m:nary>
                  </m:oMath>
                </a14:m>
                <a:r>
                  <a:rPr lang="en-US" altLang="zh-CN" sz="2800" dirty="0">
                    <a:solidFill>
                      <a:srgbClr val="000000"/>
                    </a:solidFill>
                  </a:rPr>
                  <a:t> </a:t>
                </a:r>
              </a:p>
            </p:txBody>
          </p:sp>
        </mc:Choice>
        <mc:Fallback xmlns="">
          <p:sp>
            <p:nvSpPr>
              <p:cNvPr id="1048608" name="内容占位符 2"/>
              <p:cNvSpPr>
                <a:spLocks noGrp="1" noRot="1" noChangeAspect="1" noMove="1" noResize="1" noEditPoints="1" noAdjustHandles="1" noChangeArrowheads="1" noChangeShapeType="1" noTextEdit="1"/>
              </p:cNvSpPr>
              <p:nvPr>
                <p:ph idx="1"/>
              </p:nvPr>
            </p:nvSpPr>
            <p:spPr>
              <a:xfrm>
                <a:off x="609600" y="990600"/>
                <a:ext cx="11506200" cy="3886200"/>
              </a:xfrm>
              <a:blipFill>
                <a:blip r:embed="rId3"/>
                <a:stretch>
                  <a:fillRect l="-530" t="-1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BF194DA8-D1B3-4777-900A-AFED4BD10A23}"/>
                  </a:ext>
                </a:extLst>
              </p:cNvPr>
              <p:cNvSpPr txBox="1">
                <a:spLocks/>
              </p:cNvSpPr>
              <p:nvPr/>
            </p:nvSpPr>
            <p:spPr bwMode="auto">
              <a:xfrm>
                <a:off x="8229600" y="3429000"/>
                <a:ext cx="4191000" cy="533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14:m>
                  <m:oMath xmlns:m="http://schemas.openxmlformats.org/officeDocument/2006/math">
                    <m:sSub>
                      <m:sSubPr>
                        <m:ctrlPr>
                          <a:rPr lang="en-US" altLang="zh-CN"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𝑦</m:t>
                        </m:r>
                      </m:e>
                      <m:sub>
                        <m:r>
                          <a:rPr lang="en-US" altLang="zh-CN" sz="2400" b="0" i="1" smtClean="0">
                            <a:solidFill>
                              <a:srgbClr val="000000"/>
                            </a:solidFill>
                            <a:latin typeface="Cambria Math" panose="02040503050406030204" pitchFamily="18" charset="0"/>
                          </a:rPr>
                          <m:t>𝑖𝑗</m:t>
                        </m:r>
                      </m:sub>
                    </m:sSub>
                    <m:r>
                      <a:rPr lang="zh-CN" altLang="en-US" sz="2400" i="1">
                        <a:solidFill>
                          <a:srgbClr val="000000"/>
                        </a:solidFill>
                        <a:latin typeface="Cambria Math" panose="02040503050406030204" pitchFamily="18" charset="0"/>
                      </a:rPr>
                      <m:t>的</m:t>
                    </m:r>
                  </m:oMath>
                </a14:m>
                <a:r>
                  <a:rPr lang="zh-CN" altLang="en-US" sz="2400" dirty="0">
                    <a:solidFill>
                      <a:srgbClr val="000000"/>
                    </a:solidFill>
                  </a:rPr>
                  <a:t>下标</a:t>
                </a:r>
                <a:r>
                  <a:rPr lang="en-US" altLang="zh-CN" sz="2400" dirty="0">
                    <a:solidFill>
                      <a:srgbClr val="000000"/>
                    </a:solidFill>
                  </a:rPr>
                  <a:t>(</a:t>
                </a:r>
                <a14:m>
                  <m:oMath xmlns:m="http://schemas.openxmlformats.org/officeDocument/2006/math">
                    <m:r>
                      <a:rPr lang="en-US" altLang="zh-CN" sz="2400" b="0" i="1" smtClean="0">
                        <a:solidFill>
                          <a:srgbClr val="000000"/>
                        </a:solidFill>
                        <a:latin typeface="Cambria Math" panose="02040503050406030204" pitchFamily="18" charset="0"/>
                      </a:rPr>
                      <m:t>𝑖</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𝑗</m:t>
                    </m:r>
                  </m:oMath>
                </a14:m>
                <a:r>
                  <a:rPr lang="en-US" altLang="zh-CN" sz="2400" dirty="0">
                    <a:solidFill>
                      <a:srgbClr val="000000"/>
                    </a:solidFill>
                  </a:rPr>
                  <a:t>)</a:t>
                </a:r>
                <a:r>
                  <a:rPr lang="zh-CN" altLang="en-US" sz="2400" dirty="0">
                    <a:solidFill>
                      <a:srgbClr val="000000"/>
                    </a:solidFill>
                  </a:rPr>
                  <a:t>从</a:t>
                </a:r>
                <a:r>
                  <a:rPr lang="en-US" altLang="zh-CN" sz="2400" dirty="0">
                    <a:solidFill>
                      <a:srgbClr val="000000"/>
                    </a:solidFill>
                  </a:rPr>
                  <a:t>(</a:t>
                </a:r>
                <a14:m>
                  <m:oMath xmlns:m="http://schemas.openxmlformats.org/officeDocument/2006/math">
                    <m:r>
                      <a:rPr lang="en-US" altLang="zh-CN" sz="2400" b="0" i="1" smtClean="0">
                        <a:solidFill>
                          <a:srgbClr val="000000"/>
                        </a:solidFill>
                        <a:latin typeface="Cambria Math" panose="02040503050406030204" pitchFamily="18" charset="0"/>
                      </a:rPr>
                      <m:t>𝑈</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𝑉</m:t>
                    </m:r>
                  </m:oMath>
                </a14:m>
                <a:r>
                  <a:rPr lang="en-US" altLang="zh-CN" sz="2400" dirty="0">
                    <a:solidFill>
                      <a:srgbClr val="000000"/>
                    </a:solidFill>
                  </a:rPr>
                  <a:t>)</a:t>
                </a:r>
                <a:r>
                  <a:rPr lang="zh-CN" altLang="en-US" sz="2400" dirty="0">
                    <a:solidFill>
                      <a:srgbClr val="000000"/>
                    </a:solidFill>
                  </a:rPr>
                  <a:t>开始</a:t>
                </a:r>
              </a:p>
            </p:txBody>
          </p:sp>
        </mc:Choice>
        <mc:Fallback xmlns="">
          <p:sp>
            <p:nvSpPr>
              <p:cNvPr id="4" name="内容占位符 2">
                <a:extLst>
                  <a:ext uri="{FF2B5EF4-FFF2-40B4-BE49-F238E27FC236}">
                    <a16:creationId xmlns:a16="http://schemas.microsoft.com/office/drawing/2014/main" id="{BF194DA8-D1B3-4777-900A-AFED4BD10A23}"/>
                  </a:ext>
                </a:extLst>
              </p:cNvPr>
              <p:cNvSpPr txBox="1">
                <a:spLocks noRot="1" noChangeAspect="1" noMove="1" noResize="1" noEditPoints="1" noAdjustHandles="1" noChangeArrowheads="1" noChangeShapeType="1" noTextEdit="1"/>
              </p:cNvSpPr>
              <p:nvPr/>
            </p:nvSpPr>
            <p:spPr bwMode="auto">
              <a:xfrm>
                <a:off x="8229600" y="3429000"/>
                <a:ext cx="4191000" cy="533400"/>
              </a:xfrm>
              <a:prstGeom prst="rect">
                <a:avLst/>
              </a:prstGeom>
              <a:blipFill>
                <a:blip r:embed="rId4"/>
                <a:stretch>
                  <a:fillRect l="-436" t="-9195" b="-13793"/>
                </a:stretch>
              </a:blipFill>
              <a:ln>
                <a:noFill/>
              </a:ln>
            </p:spPr>
            <p:txBody>
              <a:bodyPr/>
              <a:lstStyle/>
              <a:p>
                <a:r>
                  <a:rPr lang="en-US">
                    <a:noFill/>
                  </a:rPr>
                  <a:t> </a:t>
                </a:r>
              </a:p>
            </p:txBody>
          </p:sp>
        </mc:Fallback>
      </mc:AlternateContent>
      <p:pic>
        <p:nvPicPr>
          <p:cNvPr id="9" name="图片 12">
            <a:extLst>
              <a:ext uri="{FF2B5EF4-FFF2-40B4-BE49-F238E27FC236}">
                <a16:creationId xmlns:a16="http://schemas.microsoft.com/office/drawing/2014/main" id="{5CEB92CB-378B-4FCA-ABB8-37F960AD754D}"/>
              </a:ext>
            </a:extLst>
          </p:cNvPr>
          <p:cNvPicPr>
            <a:picLocks noChangeAspect="1"/>
          </p:cNvPicPr>
          <p:nvPr/>
        </p:nvPicPr>
        <p:blipFill>
          <a:blip r:embed="rId5"/>
          <a:stretch>
            <a:fillRect/>
          </a:stretch>
        </p:blipFill>
        <p:spPr>
          <a:xfrm>
            <a:off x="1066800" y="3634346"/>
            <a:ext cx="6672101" cy="2537854"/>
          </a:xfrm>
          <a:prstGeom prst="rect">
            <a:avLst/>
          </a:prstGeom>
        </p:spPr>
      </p:pic>
      <p:sp>
        <p:nvSpPr>
          <p:cNvPr id="10" name="内容占位符 2">
            <a:extLst>
              <a:ext uri="{FF2B5EF4-FFF2-40B4-BE49-F238E27FC236}">
                <a16:creationId xmlns:a16="http://schemas.microsoft.com/office/drawing/2014/main" id="{CC6D326A-65F9-44D5-B0A3-0D82E109B1E3}"/>
              </a:ext>
            </a:extLst>
          </p:cNvPr>
          <p:cNvSpPr txBox="1">
            <a:spLocks/>
          </p:cNvSpPr>
          <p:nvPr/>
        </p:nvSpPr>
        <p:spPr bwMode="auto">
          <a:xfrm>
            <a:off x="3238500" y="5715000"/>
            <a:ext cx="31242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ctr">
              <a:buNone/>
            </a:pPr>
            <a:r>
              <a:rPr lang="zh-CN" altLang="en-US" sz="2800" dirty="0"/>
              <a:t>卷积核翻转</a:t>
            </a:r>
          </a:p>
        </p:txBody>
      </p:sp>
      <p:pic>
        <p:nvPicPr>
          <p:cNvPr id="11" name="图片 9">
            <a:extLst>
              <a:ext uri="{FF2B5EF4-FFF2-40B4-BE49-F238E27FC236}">
                <a16:creationId xmlns:a16="http://schemas.microsoft.com/office/drawing/2014/main" id="{7749A5AF-9436-4252-8A3B-1192D4ED5164}"/>
              </a:ext>
            </a:extLst>
          </p:cNvPr>
          <p:cNvPicPr>
            <a:picLocks noChangeAspect="1"/>
          </p:cNvPicPr>
          <p:nvPr/>
        </p:nvPicPr>
        <p:blipFill>
          <a:blip r:embed="rId6"/>
          <a:stretch>
            <a:fillRect/>
          </a:stretch>
        </p:blipFill>
        <p:spPr>
          <a:xfrm>
            <a:off x="8686800" y="3922623"/>
            <a:ext cx="2238375" cy="2451553"/>
          </a:xfrm>
          <a:prstGeom prst="rect">
            <a:avLst/>
          </a:prstGeom>
        </p:spPr>
      </p:pic>
    </p:spTree>
    <p:extLst>
      <p:ext uri="{BB962C8B-B14F-4D97-AF65-F5344CB8AC3E}">
        <p14:creationId xmlns:p14="http://schemas.microsoft.com/office/powerpoint/2010/main" val="158759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主成分分析（</a:t>
            </a:r>
            <a:r>
              <a:rPr lang="en-US" altLang="zh-CN" dirty="0"/>
              <a:t>PCA</a:t>
            </a:r>
            <a:r>
              <a:rPr lang="zh-CN" altLang="en-US" dirty="0"/>
              <a:t>）</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2FA8AA5-9621-17F1-EB1F-4145DEFC4779}"/>
                  </a:ext>
                </a:extLst>
              </p:cNvPr>
              <p:cNvSpPr txBox="1"/>
              <p:nvPr/>
            </p:nvSpPr>
            <p:spPr>
              <a:xfrm>
                <a:off x="609600" y="1219200"/>
                <a:ext cx="4612737" cy="614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0000"/>
                          </a:solidFill>
                          <a:latin typeface="Cambria Math" panose="02040503050406030204" pitchFamily="18" charset="0"/>
                        </a:rPr>
                        <m:t>原始数据集</m:t>
                      </m:r>
                      <m:r>
                        <a:rPr lang="en-US" altLang="zh-CN" sz="2400" b="0" i="1" smtClean="0">
                          <a:solidFill>
                            <a:srgbClr val="000000"/>
                          </a:solidFill>
                          <a:latin typeface="Cambria Math" panose="02040503050406030204" pitchFamily="18" charset="0"/>
                        </a:rPr>
                        <m:t>𝑋</m:t>
                      </m:r>
                      <m:r>
                        <a:rPr lang="en-US" altLang="zh-CN" sz="2400" b="0" i="1" smtClean="0">
                          <a:solidFill>
                            <a:srgbClr val="000000"/>
                          </a:solidFill>
                          <a:latin typeface="Cambria Math" panose="02040503050406030204" pitchFamily="18" charset="0"/>
                        </a:rPr>
                        <m:t>=</m:t>
                      </m:r>
                      <m:d>
                        <m:dPr>
                          <m:ctrlPr>
                            <a:rPr lang="en-US" altLang="zh-CN" sz="2400" i="1" smtClean="0">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2</m:t>
                                      </m:r>
                                    </m:e>
                                  </m:mr>
                                </m:m>
                              </m:e>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4</m:t>
                                      </m:r>
                                    </m:e>
                                    <m:e>
                                      <m:r>
                                        <a:rPr lang="en-US" altLang="zh-CN" sz="2400" b="0" i="1" smtClean="0">
                                          <a:solidFill>
                                            <a:srgbClr val="000000"/>
                                          </a:solidFill>
                                          <a:latin typeface="Cambria Math" panose="02040503050406030204" pitchFamily="18" charset="0"/>
                                        </a:rPr>
                                        <m:t>2</m:t>
                                      </m:r>
                                    </m:e>
                                  </m:mr>
                                </m:m>
                              </m:e>
                            </m:mr>
                            <m:m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3</m:t>
                                      </m:r>
                                    </m:e>
                                    <m:e>
                                      <m:r>
                                        <a:rPr lang="en-US" altLang="zh-CN" sz="2400" b="0" i="1" smtClean="0">
                                          <a:solidFill>
                                            <a:srgbClr val="000000"/>
                                          </a:solidFill>
                                          <a:latin typeface="Cambria Math" panose="02040503050406030204" pitchFamily="18" charset="0"/>
                                        </a:rPr>
                                        <m:t>3</m:t>
                                      </m:r>
                                    </m:e>
                                  </m:mr>
                                </m:m>
                              </m:e>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4</m:t>
                                      </m:r>
                                    </m:e>
                                    <m:e>
                                      <m:r>
                                        <a:rPr lang="en-US" altLang="zh-CN" sz="2400" b="0" i="1" smtClean="0">
                                          <a:solidFill>
                                            <a:srgbClr val="000000"/>
                                          </a:solidFill>
                                          <a:latin typeface="Cambria Math" panose="02040503050406030204" pitchFamily="18" charset="0"/>
                                        </a:rPr>
                                        <m:t>4</m:t>
                                      </m:r>
                                    </m:e>
                                  </m:mr>
                                </m:m>
                              </m:e>
                            </m:mr>
                          </m:m>
                        </m:e>
                      </m:d>
                    </m:oMath>
                  </m:oMathPara>
                </a14:m>
                <a:endParaRPr lang="zh-CN" altLang="en-US" sz="2400" dirty="0">
                  <a:solidFill>
                    <a:srgbClr val="000000"/>
                  </a:solidFill>
                </a:endParaRPr>
              </a:p>
            </p:txBody>
          </p:sp>
        </mc:Choice>
        <mc:Fallback xmlns="">
          <p:sp>
            <p:nvSpPr>
              <p:cNvPr id="7" name="文本框 6">
                <a:extLst>
                  <a:ext uri="{FF2B5EF4-FFF2-40B4-BE49-F238E27FC236}">
                    <a16:creationId xmlns:a16="http://schemas.microsoft.com/office/drawing/2014/main" id="{52FA8AA5-9621-17F1-EB1F-4145DEFC4779}"/>
                  </a:ext>
                </a:extLst>
              </p:cNvPr>
              <p:cNvSpPr txBox="1">
                <a:spLocks noRot="1" noChangeAspect="1" noMove="1" noResize="1" noEditPoints="1" noAdjustHandles="1" noChangeArrowheads="1" noChangeShapeType="1" noTextEdit="1"/>
              </p:cNvSpPr>
              <p:nvPr/>
            </p:nvSpPr>
            <p:spPr>
              <a:xfrm>
                <a:off x="609600" y="1219200"/>
                <a:ext cx="4612737" cy="6145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DF3FBAD-5634-397F-96C3-F987AD75145C}"/>
                  </a:ext>
                </a:extLst>
              </p:cNvPr>
              <p:cNvSpPr txBox="1"/>
              <p:nvPr/>
            </p:nvSpPr>
            <p:spPr>
              <a:xfrm>
                <a:off x="8001000" y="1143000"/>
                <a:ext cx="2925865"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400" i="1" smtClean="0">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0</m:t>
                                      </m:r>
                                    </m:e>
                                  </m:mr>
                                </m:m>
                              </m:e>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2</m:t>
                                      </m:r>
                                    </m:e>
                                    <m:e>
                                      <m:r>
                                        <a:rPr lang="en-US" altLang="zh-CN" sz="2400" b="0" i="1" smtClean="0">
                                          <a:solidFill>
                                            <a:srgbClr val="000000"/>
                                          </a:solidFill>
                                          <a:latin typeface="Cambria Math" panose="02040503050406030204" pitchFamily="18" charset="0"/>
                                        </a:rPr>
                                        <m:t>0</m:t>
                                      </m:r>
                                    </m:e>
                                  </m:mr>
                                </m:m>
                              </m:e>
                            </m:mr>
                            <m:m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2</m:t>
                                      </m:r>
                                    </m:e>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0</m:t>
                                      </m:r>
                                    </m:e>
                                  </m:mr>
                                </m:m>
                              </m:e>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1</m:t>
                                      </m:r>
                                    </m:e>
                                  </m:mr>
                                </m:m>
                              </m:e>
                            </m:mr>
                          </m:m>
                        </m:e>
                      </m:d>
                    </m:oMath>
                  </m:oMathPara>
                </a14:m>
                <a:endParaRPr lang="zh-CN" altLang="en-US" sz="2400" dirty="0">
                  <a:solidFill>
                    <a:srgbClr val="000000"/>
                  </a:solidFill>
                </a:endParaRPr>
              </a:p>
            </p:txBody>
          </p:sp>
        </mc:Choice>
        <mc:Fallback xmlns="">
          <p:sp>
            <p:nvSpPr>
              <p:cNvPr id="8" name="文本框 7">
                <a:extLst>
                  <a:ext uri="{FF2B5EF4-FFF2-40B4-BE49-F238E27FC236}">
                    <a16:creationId xmlns:a16="http://schemas.microsoft.com/office/drawing/2014/main" id="{DDF3FBAD-5634-397F-96C3-F987AD75145C}"/>
                  </a:ext>
                </a:extLst>
              </p:cNvPr>
              <p:cNvSpPr txBox="1">
                <a:spLocks noRot="1" noChangeAspect="1" noMove="1" noResize="1" noEditPoints="1" noAdjustHandles="1" noChangeArrowheads="1" noChangeShapeType="1" noTextEdit="1"/>
              </p:cNvSpPr>
              <p:nvPr/>
            </p:nvSpPr>
            <p:spPr>
              <a:xfrm>
                <a:off x="8001000" y="1143000"/>
                <a:ext cx="2925865" cy="6158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E4916E-F056-51C2-5C30-5B704C71F84E}"/>
                  </a:ext>
                </a:extLst>
              </p:cNvPr>
              <p:cNvSpPr txBox="1"/>
              <p:nvPr/>
            </p:nvSpPr>
            <p:spPr>
              <a:xfrm>
                <a:off x="685800" y="1905000"/>
                <a:ext cx="8170378" cy="2492092"/>
              </a:xfrm>
              <a:prstGeom prst="rect">
                <a:avLst/>
              </a:prstGeom>
              <a:noFill/>
            </p:spPr>
            <p:txBody>
              <a:bodyPr wrap="none" lIns="0" tIns="0" rIns="0" bIns="0" rtlCol="0">
                <a:spAutoFit/>
              </a:bodyPr>
              <a:lstStyle/>
              <a:p>
                <a:r>
                  <a:rPr lang="zh-CN" altLang="en-US" sz="2400" b="0" dirty="0">
                    <a:solidFill>
                      <a:srgbClr val="000000"/>
                    </a:solidFill>
                  </a:rPr>
                  <a:t>协方差</a:t>
                </a:r>
                <a14:m>
                  <m:oMath xmlns:m="http://schemas.openxmlformats.org/officeDocument/2006/math">
                    <m:r>
                      <a:rPr lang="zh-CN" altLang="en-US" sz="2400" i="1">
                        <a:solidFill>
                          <a:srgbClr val="000000"/>
                        </a:solidFill>
                        <a:latin typeface="Cambria Math" panose="02040503050406030204" pitchFamily="18" charset="0"/>
                      </a:rPr>
                      <m:t>矩阵</m:t>
                    </m:r>
                    <m:r>
                      <a:rPr lang="en-US" altLang="zh-CN" sz="2400" b="0" i="1" smtClean="0">
                        <a:solidFill>
                          <a:srgbClr val="000000"/>
                        </a:solidFill>
                        <a:latin typeface="Cambria Math" panose="02040503050406030204" pitchFamily="18" charset="0"/>
                      </a:rPr>
                      <m:t>𝐶</m:t>
                    </m:r>
                    <m:r>
                      <a:rPr lang="en-US" altLang="zh-CN" sz="2400" b="0" i="1" smtClean="0">
                        <a:solidFill>
                          <a:srgbClr val="000000"/>
                        </a:solidFill>
                        <a:latin typeface="Cambria Math" panose="02040503050406030204" pitchFamily="18" charset="0"/>
                      </a:rPr>
                      <m:t>=</m:t>
                    </m:r>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5</m:t>
                        </m:r>
                      </m:den>
                    </m:f>
                    <m:d>
                      <m:dPr>
                        <m:ctrlPr>
                          <a:rPr lang="en-US" altLang="zh-CN" sz="2400" i="1" smtClean="0">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0</m:t>
                                    </m:r>
                                  </m:e>
                                </m:mr>
                              </m:m>
                            </m:e>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2</m:t>
                                    </m:r>
                                  </m:e>
                                  <m:e>
                                    <m:r>
                                      <a:rPr lang="en-US" altLang="zh-CN" sz="2400" b="0" i="1" smtClean="0">
                                        <a:solidFill>
                                          <a:srgbClr val="000000"/>
                                        </a:solidFill>
                                        <a:latin typeface="Cambria Math" panose="02040503050406030204" pitchFamily="18" charset="0"/>
                                      </a:rPr>
                                      <m:t>0</m:t>
                                    </m:r>
                                  </m:e>
                                </m:mr>
                              </m:m>
                            </m:e>
                          </m:mr>
                          <m:mr>
                            <m:e>
                              <m:m>
                                <m:mPr>
                                  <m:mcs>
                                    <m:mc>
                                      <m:mcPr>
                                        <m:count m:val="3"/>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2</m:t>
                                    </m:r>
                                  </m:e>
                                  <m:e>
                                    <m:r>
                                      <a:rPr lang="en-US" altLang="zh-CN" sz="2400" b="0" i="1" smtClean="0">
                                        <a:solidFill>
                                          <a:srgbClr val="000000"/>
                                        </a:solidFill>
                                        <a:latin typeface="Cambria Math" panose="02040503050406030204" pitchFamily="18" charset="0"/>
                                      </a:rPr>
                                      <m:t>0</m:t>
                                    </m:r>
                                  </m:e>
                                  <m:e>
                                    <m:r>
                                      <a:rPr lang="en-US" altLang="zh-CN" sz="2400" b="0" i="1" smtClean="0">
                                        <a:solidFill>
                                          <a:srgbClr val="000000"/>
                                        </a:solidFill>
                                        <a:latin typeface="Cambria Math" panose="02040503050406030204" pitchFamily="18" charset="0"/>
                                      </a:rPr>
                                      <m:t>0</m:t>
                                    </m:r>
                                  </m:e>
                                </m:mr>
                              </m:m>
                            </m:e>
                            <m:e>
                              <m:m>
                                <m:mPr>
                                  <m:mcs>
                                    <m:mc>
                                      <m:mcPr>
                                        <m:count m:val="2"/>
                                        <m:mcJc m:val="center"/>
                                      </m:mcPr>
                                    </m:mc>
                                  </m:mcs>
                                  <m:ctrlPr>
                                    <a:rPr lang="en-US" altLang="zh-CN" sz="2400" i="1" smtClean="0">
                                      <a:solidFill>
                                        <a:srgbClr val="000000"/>
                                      </a:solidFill>
                                      <a:latin typeface="Cambria Math" panose="02040503050406030204" pitchFamily="18" charset="0"/>
                                    </a:rPr>
                                  </m:ctrlPr>
                                </m:mPr>
                                <m:mr>
                                  <m:e>
                                    <m:r>
                                      <m:rPr>
                                        <m:brk m:alnAt="7"/>
                                      </m:rPr>
                                      <a:rPr lang="en-US" altLang="zh-CN" sz="2400" b="0" i="1" smtClean="0">
                                        <a:solidFill>
                                          <a:srgbClr val="000000"/>
                                        </a:solidFill>
                                        <a:latin typeface="Cambria Math" panose="02040503050406030204" pitchFamily="18" charset="0"/>
                                      </a:rPr>
                                      <m:t>1</m:t>
                                    </m:r>
                                  </m:e>
                                  <m:e>
                                    <m:r>
                                      <a:rPr lang="en-US" altLang="zh-CN" sz="2400" b="0" i="1" smtClean="0">
                                        <a:solidFill>
                                          <a:srgbClr val="000000"/>
                                        </a:solidFill>
                                        <a:latin typeface="Cambria Math" panose="02040503050406030204" pitchFamily="18" charset="0"/>
                                      </a:rPr>
                                      <m:t>1</m:t>
                                    </m:r>
                                  </m:e>
                                </m:mr>
                              </m:m>
                            </m:e>
                          </m:mr>
                        </m:m>
                      </m:e>
                    </m:d>
                    <m:d>
                      <m:dPr>
                        <m:ctrlPr>
                          <a:rPr lang="en-US" altLang="zh-CN" sz="2400" i="1">
                            <a:solidFill>
                              <a:srgbClr val="000000"/>
                            </a:solidFill>
                            <a:latin typeface="Cambria Math" panose="02040503050406030204" pitchFamily="18" charset="0"/>
                          </a:rPr>
                        </m:ctrlPr>
                      </m:dPr>
                      <m:e>
                        <m:m>
                          <m:mPr>
                            <m:mcs>
                              <m:mc>
                                <m:mcPr>
                                  <m:count m:val="2"/>
                                  <m:mcJc m:val="center"/>
                                </m:mcPr>
                              </m:mc>
                            </m:mcs>
                            <m:ctrlPr>
                              <a:rPr lang="en-US" altLang="zh-CN" sz="2400" i="1">
                                <a:solidFill>
                                  <a:srgbClr val="000000"/>
                                </a:solidFill>
                                <a:latin typeface="Cambria Math" panose="02040503050406030204" pitchFamily="18" charset="0"/>
                              </a:rPr>
                            </m:ctrlPr>
                          </m:mPr>
                          <m:mr>
                            <m:e>
                              <m:m>
                                <m:mPr>
                                  <m:mcs>
                                    <m:mc>
                                      <m:mcPr>
                                        <m:count m:val="1"/>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1</m:t>
                                    </m:r>
                                  </m:e>
                                </m:mr>
                                <m:mr>
                                  <m:e>
                                    <m:r>
                                      <a:rPr lang="en-US" altLang="zh-CN" sz="2400" i="1">
                                        <a:solidFill>
                                          <a:srgbClr val="000000"/>
                                        </a:solidFill>
                                        <a:latin typeface="Cambria Math" panose="02040503050406030204" pitchFamily="18" charset="0"/>
                                      </a:rPr>
                                      <m:t>−1</m:t>
                                    </m:r>
                                  </m:e>
                                </m:mr>
                                <m:mr>
                                  <m:e>
                                    <m:r>
                                      <a:rPr lang="en-US" altLang="zh-CN" sz="2400" i="1">
                                        <a:solidFill>
                                          <a:srgbClr val="000000"/>
                                        </a:solidFill>
                                        <a:latin typeface="Cambria Math" panose="02040503050406030204" pitchFamily="18" charset="0"/>
                                      </a:rPr>
                                      <m:t>0</m:t>
                                    </m:r>
                                  </m:e>
                                </m:mr>
                              </m:m>
                            </m:e>
                            <m:e>
                              <m:m>
                                <m:mPr>
                                  <m:mcs>
                                    <m:mc>
                                      <m:mcPr>
                                        <m:count m:val="1"/>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2</m:t>
                                    </m:r>
                                  </m:e>
                                </m:mr>
                                <m:mr>
                                  <m:e>
                                    <m:r>
                                      <a:rPr lang="en-US" altLang="zh-CN" sz="2400" i="1">
                                        <a:solidFill>
                                          <a:srgbClr val="000000"/>
                                        </a:solidFill>
                                        <a:latin typeface="Cambria Math" panose="02040503050406030204" pitchFamily="18" charset="0"/>
                                      </a:rPr>
                                      <m:t>0</m:t>
                                    </m:r>
                                  </m:e>
                                </m:mr>
                                <m:mr>
                                  <m:e>
                                    <m:r>
                                      <a:rPr lang="en-US" altLang="zh-CN" sz="2400" i="1">
                                        <a:solidFill>
                                          <a:srgbClr val="000000"/>
                                        </a:solidFill>
                                        <a:latin typeface="Cambria Math" panose="02040503050406030204" pitchFamily="18" charset="0"/>
                                      </a:rPr>
                                      <m:t>0</m:t>
                                    </m:r>
                                  </m:e>
                                </m:mr>
                              </m:m>
                            </m:e>
                          </m:mr>
                          <m:mr>
                            <m:e>
                              <m:m>
                                <m:mPr>
                                  <m:mcs>
                                    <m:mc>
                                      <m:mcPr>
                                        <m:count m:val="1"/>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2</m:t>
                                    </m:r>
                                  </m:e>
                                </m:mr>
                                <m:mr>
                                  <m:e>
                                    <m:r>
                                      <a:rPr lang="en-US" altLang="zh-CN" sz="2400" i="1">
                                        <a:solidFill>
                                          <a:srgbClr val="000000"/>
                                        </a:solidFill>
                                        <a:latin typeface="Cambria Math" panose="02040503050406030204" pitchFamily="18" charset="0"/>
                                      </a:rPr>
                                      <m:t>0</m:t>
                                    </m:r>
                                  </m:e>
                                </m:mr>
                              </m:m>
                            </m:e>
                            <m:e>
                              <m:m>
                                <m:mPr>
                                  <m:mcs>
                                    <m:mc>
                                      <m:mcPr>
                                        <m:count m:val="1"/>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1</m:t>
                                    </m:r>
                                  </m:e>
                                </m:mr>
                                <m:mr>
                                  <m:e>
                                    <m:r>
                                      <a:rPr lang="en-US" altLang="zh-CN" sz="2400" i="1">
                                        <a:solidFill>
                                          <a:srgbClr val="000000"/>
                                        </a:solidFill>
                                        <a:latin typeface="Cambria Math" panose="02040503050406030204" pitchFamily="18" charset="0"/>
                                      </a:rPr>
                                      <m:t>1</m:t>
                                    </m:r>
                                  </m:e>
                                </m:mr>
                              </m:m>
                            </m:e>
                          </m:mr>
                        </m:m>
                      </m:e>
                    </m:d>
                    <m:r>
                      <a:rPr lang="en-US" altLang="zh-CN" sz="2400" b="0" i="1" smtClean="0">
                        <a:solidFill>
                          <a:srgbClr val="000000"/>
                        </a:solidFill>
                        <a:latin typeface="Cambria Math" panose="02040503050406030204" pitchFamily="18" charset="0"/>
                      </a:rPr>
                      <m:t>=</m:t>
                    </m:r>
                    <m:d>
                      <m:dPr>
                        <m:ctrlPr>
                          <a:rPr lang="en-US" altLang="zh-CN" sz="2400" i="1">
                            <a:solidFill>
                              <a:srgbClr val="000000"/>
                            </a:solidFill>
                            <a:latin typeface="Cambria Math" panose="02040503050406030204" pitchFamily="18" charset="0"/>
                          </a:rPr>
                        </m:ctrlPr>
                      </m:dPr>
                      <m:e>
                        <m:m>
                          <m:mPr>
                            <m:mcs>
                              <m:mc>
                                <m:mcPr>
                                  <m:count m:val="2"/>
                                  <m:mcJc m:val="center"/>
                                </m:mcPr>
                              </m:mc>
                            </m:mcs>
                            <m:ctrlPr>
                              <a:rPr lang="en-US" altLang="zh-CN" sz="2400" i="1">
                                <a:solidFill>
                                  <a:srgbClr val="000000"/>
                                </a:solidFill>
                                <a:latin typeface="Cambria Math" panose="02040503050406030204" pitchFamily="18" charset="0"/>
                              </a:rPr>
                            </m:ctrlPr>
                          </m:mPr>
                          <m:mr>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6</m:t>
                                  </m:r>
                                </m:num>
                                <m:den>
                                  <m:r>
                                    <a:rPr lang="en-US" altLang="zh-CN" sz="2400" i="1">
                                      <a:solidFill>
                                        <a:srgbClr val="000000"/>
                                      </a:solidFill>
                                      <a:latin typeface="Cambria Math" panose="02040503050406030204" pitchFamily="18" charset="0"/>
                                    </a:rPr>
                                    <m:t>5</m:t>
                                  </m:r>
                                </m:den>
                              </m:f>
                            </m:e>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4</m:t>
                                  </m:r>
                                </m:num>
                                <m:den>
                                  <m:r>
                                    <a:rPr lang="en-US" altLang="zh-CN" sz="2400" i="1">
                                      <a:solidFill>
                                        <a:srgbClr val="000000"/>
                                      </a:solidFill>
                                      <a:latin typeface="Cambria Math" panose="02040503050406030204" pitchFamily="18" charset="0"/>
                                    </a:rPr>
                                    <m:t>5</m:t>
                                  </m:r>
                                </m:den>
                              </m:f>
                            </m:e>
                          </m:mr>
                          <m:mr>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4</m:t>
                                  </m:r>
                                </m:num>
                                <m:den>
                                  <m:r>
                                    <a:rPr lang="en-US" altLang="zh-CN" sz="2400" i="1">
                                      <a:solidFill>
                                        <a:srgbClr val="000000"/>
                                      </a:solidFill>
                                      <a:latin typeface="Cambria Math" panose="02040503050406030204" pitchFamily="18" charset="0"/>
                                    </a:rPr>
                                    <m:t>5</m:t>
                                  </m:r>
                                </m:den>
                              </m:f>
                            </m:e>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6</m:t>
                                  </m:r>
                                </m:num>
                                <m:den>
                                  <m:r>
                                    <a:rPr lang="en-US" altLang="zh-CN" sz="2400" i="1">
                                      <a:solidFill>
                                        <a:srgbClr val="000000"/>
                                      </a:solidFill>
                                      <a:latin typeface="Cambria Math" panose="02040503050406030204" pitchFamily="18" charset="0"/>
                                    </a:rPr>
                                    <m:t>5</m:t>
                                  </m:r>
                                </m:den>
                              </m:f>
                            </m:e>
                          </m:mr>
                        </m:m>
                      </m:e>
                    </m:d>
                  </m:oMath>
                </a14:m>
                <a:endParaRPr lang="zh-CN" altLang="en-US" sz="2400" dirty="0">
                  <a:solidFill>
                    <a:srgbClr val="000000"/>
                  </a:solidFill>
                </a:endParaRPr>
              </a:p>
              <a:p>
                <a:endParaRPr lang="zh-CN" altLang="en-US" sz="2400" dirty="0">
                  <a:solidFill>
                    <a:srgbClr val="000000"/>
                  </a:solidFill>
                </a:endParaRPr>
              </a:p>
              <a:p>
                <a:endParaRPr lang="zh-CN" altLang="en-US" sz="2400" dirty="0">
                  <a:solidFill>
                    <a:srgbClr val="000000"/>
                  </a:solidFill>
                </a:endParaRPr>
              </a:p>
            </p:txBody>
          </p:sp>
        </mc:Choice>
        <mc:Fallback xmlns="">
          <p:sp>
            <p:nvSpPr>
              <p:cNvPr id="9" name="文本框 8">
                <a:extLst>
                  <a:ext uri="{FF2B5EF4-FFF2-40B4-BE49-F238E27FC236}">
                    <a16:creationId xmlns:a16="http://schemas.microsoft.com/office/drawing/2014/main" id="{EBE4916E-F056-51C2-5C30-5B704C71F84E}"/>
                  </a:ext>
                </a:extLst>
              </p:cNvPr>
              <p:cNvSpPr txBox="1">
                <a:spLocks noRot="1" noChangeAspect="1" noMove="1" noResize="1" noEditPoints="1" noAdjustHandles="1" noChangeArrowheads="1" noChangeShapeType="1" noTextEdit="1"/>
              </p:cNvSpPr>
              <p:nvPr/>
            </p:nvSpPr>
            <p:spPr>
              <a:xfrm>
                <a:off x="685800" y="1905000"/>
                <a:ext cx="8170378" cy="2492092"/>
              </a:xfrm>
              <a:prstGeom prst="rect">
                <a:avLst/>
              </a:prstGeom>
              <a:blipFill>
                <a:blip r:embed="rId5"/>
                <a:stretch>
                  <a:fillRect l="-2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56B193F-A598-2798-B70A-FFDD156F2AEA}"/>
                  </a:ext>
                </a:extLst>
              </p:cNvPr>
              <p:cNvSpPr txBox="1"/>
              <p:nvPr/>
            </p:nvSpPr>
            <p:spPr>
              <a:xfrm>
                <a:off x="685800" y="3657600"/>
                <a:ext cx="2926699" cy="524631"/>
              </a:xfrm>
              <a:prstGeom prst="rect">
                <a:avLst/>
              </a:prstGeom>
              <a:noFill/>
            </p:spPr>
            <p:txBody>
              <a:bodyPr wrap="none" lIns="0" tIns="0" rIns="0" bIns="0" rtlCol="0">
                <a:spAutoFit/>
              </a:bodyPr>
              <a:lstStyle/>
              <a:p>
                <a14:m>
                  <m:oMath xmlns:m="http://schemas.openxmlformats.org/officeDocument/2006/math">
                    <m:r>
                      <a:rPr lang="zh-CN" altLang="en-US" sz="2400" i="1" smtClean="0">
                        <a:solidFill>
                          <a:srgbClr val="000000"/>
                        </a:solidFill>
                        <a:latin typeface="Cambria Math" panose="02040503050406030204" pitchFamily="18" charset="0"/>
                      </a:rPr>
                      <m:t>特征值</m:t>
                    </m:r>
                    <m:sSub>
                      <m:sSubPr>
                        <m:ctrlPr>
                          <a:rPr lang="en-US" altLang="zh-CN" sz="2400" i="1" smtClean="0">
                            <a:solidFill>
                              <a:srgbClr val="000000"/>
                            </a:solidFill>
                            <a:latin typeface="Cambria Math" panose="02040503050406030204" pitchFamily="18" charset="0"/>
                          </a:rPr>
                        </m:ctrlPr>
                      </m:sSubPr>
                      <m:e>
                        <m:r>
                          <a:rPr lang="zh-CN" altLang="en-US" sz="2400" i="1" smtClean="0">
                            <a:solidFill>
                              <a:srgbClr val="000000"/>
                            </a:solidFill>
                            <a:latin typeface="Cambria Math" panose="02040503050406030204" pitchFamily="18" charset="0"/>
                          </a:rPr>
                          <m:t>𝜆</m:t>
                        </m:r>
                      </m:e>
                      <m:sub>
                        <m:r>
                          <a:rPr lang="en-US" altLang="zh-CN" sz="2400" b="0" i="1" smtClean="0">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2</m:t>
                    </m:r>
                  </m:oMath>
                </a14:m>
                <a:r>
                  <a:rPr lang="zh-CN" altLang="en-US" sz="2400" dirty="0">
                    <a:solidFill>
                      <a:srgbClr val="000000"/>
                    </a:solidFill>
                  </a:rPr>
                  <a:t>，</a:t>
                </a:r>
                <a14:m>
                  <m:oMath xmlns:m="http://schemas.openxmlformats.org/officeDocument/2006/math">
                    <m:sSub>
                      <m:sSubPr>
                        <m:ctrlPr>
                          <a:rPr lang="en-US" altLang="zh-CN"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𝜆</m:t>
                        </m:r>
                      </m:e>
                      <m:sub>
                        <m:r>
                          <a:rPr lang="en-US" altLang="zh-CN" sz="2400" b="0" i="1" smtClean="0">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f>
                      <m:fPr>
                        <m:ctrlPr>
                          <a:rPr lang="en-US" altLang="zh-CN" sz="240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2</m:t>
                        </m:r>
                      </m:num>
                      <m:den>
                        <m:r>
                          <a:rPr lang="en-US" altLang="zh-CN" sz="2400" b="0" i="1" smtClean="0">
                            <a:solidFill>
                              <a:srgbClr val="000000"/>
                            </a:solidFill>
                            <a:latin typeface="Cambria Math" panose="02040503050406030204" pitchFamily="18" charset="0"/>
                          </a:rPr>
                          <m:t>5</m:t>
                        </m:r>
                      </m:den>
                    </m:f>
                  </m:oMath>
                </a14:m>
                <a:endParaRPr lang="zh-CN" altLang="en-US" sz="2400" dirty="0">
                  <a:solidFill>
                    <a:srgbClr val="000000"/>
                  </a:solidFill>
                </a:endParaRPr>
              </a:p>
            </p:txBody>
          </p:sp>
        </mc:Choice>
        <mc:Fallback xmlns="">
          <p:sp>
            <p:nvSpPr>
              <p:cNvPr id="10" name="文本框 9">
                <a:extLst>
                  <a:ext uri="{FF2B5EF4-FFF2-40B4-BE49-F238E27FC236}">
                    <a16:creationId xmlns:a16="http://schemas.microsoft.com/office/drawing/2014/main" id="{F56B193F-A598-2798-B70A-FFDD156F2AEA}"/>
                  </a:ext>
                </a:extLst>
              </p:cNvPr>
              <p:cNvSpPr txBox="1">
                <a:spLocks noRot="1" noChangeAspect="1" noMove="1" noResize="1" noEditPoints="1" noAdjustHandles="1" noChangeArrowheads="1" noChangeShapeType="1" noTextEdit="1"/>
              </p:cNvSpPr>
              <p:nvPr/>
            </p:nvSpPr>
            <p:spPr>
              <a:xfrm>
                <a:off x="685800" y="3657600"/>
                <a:ext cx="2926699" cy="524631"/>
              </a:xfrm>
              <a:prstGeom prst="rect">
                <a:avLst/>
              </a:prstGeom>
              <a:blipFill>
                <a:blip r:embed="rId6"/>
                <a:stretch>
                  <a:fillRect t="-1163"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760F624-5D88-8C27-71A5-25F3DA3F1CE0}"/>
                  </a:ext>
                </a:extLst>
              </p:cNvPr>
              <p:cNvSpPr txBox="1"/>
              <p:nvPr/>
            </p:nvSpPr>
            <p:spPr>
              <a:xfrm>
                <a:off x="685800" y="4267200"/>
                <a:ext cx="5669694" cy="1189043"/>
              </a:xfrm>
              <a:prstGeom prst="rect">
                <a:avLst/>
              </a:prstGeom>
              <a:noFill/>
            </p:spPr>
            <p:txBody>
              <a:bodyPr wrap="none" lIns="0" tIns="0" rIns="0" bIns="0" rtlCol="0">
                <a:spAutoFit/>
              </a:bodyPr>
              <a:lstStyle/>
              <a:p>
                <a:r>
                  <a:rPr lang="zh-CN" altLang="en-US" sz="2400" dirty="0">
                    <a:solidFill>
                      <a:srgbClr val="000000"/>
                    </a:solidFill>
                  </a:rPr>
                  <a:t>特征向量</a:t>
                </a:r>
                <a14:m>
                  <m:oMath xmlns:m="http://schemas.openxmlformats.org/officeDocument/2006/math">
                    <m:r>
                      <a:rPr lang="zh-CN" altLang="en-US" sz="2400" i="1">
                        <a:solidFill>
                          <a:srgbClr val="000000"/>
                        </a:solidFill>
                        <a:latin typeface="Cambria Math" panose="02040503050406030204" pitchFamily="18" charset="0"/>
                      </a:rPr>
                      <m:t>从上</m:t>
                    </m:r>
                    <m:r>
                      <a:rPr lang="zh-CN" altLang="en-US" sz="2400" i="1" smtClean="0">
                        <a:solidFill>
                          <a:srgbClr val="000000"/>
                        </a:solidFill>
                        <a:latin typeface="Cambria Math" panose="02040503050406030204" pitchFamily="18" charset="0"/>
                      </a:rPr>
                      <m:t>到下</m:t>
                    </m:r>
                    <m:r>
                      <a:rPr lang="zh-CN" altLang="en-US" sz="2400" i="1">
                        <a:solidFill>
                          <a:srgbClr val="000000"/>
                        </a:solidFill>
                        <a:latin typeface="Cambria Math" panose="02040503050406030204" pitchFamily="18" charset="0"/>
                      </a:rPr>
                      <m:t>排列</m:t>
                    </m:r>
                    <m:d>
                      <m:dPr>
                        <m:ctrlPr>
                          <a:rPr lang="en-US" altLang="zh-CN" sz="2400" b="0" i="1" smtClean="0">
                            <a:solidFill>
                              <a:srgbClr val="000000"/>
                            </a:solidFill>
                            <a:latin typeface="Cambria Math" panose="02040503050406030204" pitchFamily="18" charset="0"/>
                          </a:rPr>
                        </m:ctrlPr>
                      </m:dPr>
                      <m:e>
                        <m:m>
                          <m:mPr>
                            <m:mcs>
                              <m:mc>
                                <m:mcPr>
                                  <m:count m:val="1"/>
                                  <m:mcJc m:val="center"/>
                                </m:mcPr>
                              </m:mc>
                            </m:mcs>
                            <m:ctrlPr>
                              <a:rPr lang="en-US" altLang="zh-CN" sz="2400" b="0" i="1" smtClean="0">
                                <a:solidFill>
                                  <a:srgbClr val="000000"/>
                                </a:solidFill>
                                <a:latin typeface="Cambria Math" panose="02040503050406030204" pitchFamily="18" charset="0"/>
                              </a:rPr>
                            </m:ctrlPr>
                          </m:mPr>
                          <m:mr>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𝑐</m:t>
                                  </m:r>
                                </m:e>
                                <m:sub>
                                  <m:r>
                                    <a:rPr lang="en-US" altLang="zh-CN" sz="2400" b="0" i="1" smtClean="0">
                                      <a:solidFill>
                                        <a:srgbClr val="000000"/>
                                      </a:solidFill>
                                      <a:latin typeface="Cambria Math" panose="02040503050406030204" pitchFamily="18" charset="0"/>
                                    </a:rPr>
                                    <m:t>1</m:t>
                                  </m:r>
                                </m:sub>
                              </m:sSub>
                            </m:e>
                          </m:mr>
                          <m:mr>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𝑐</m:t>
                                  </m:r>
                                </m:e>
                                <m:sub>
                                  <m:r>
                                    <a:rPr lang="en-US" altLang="zh-CN" sz="2400" b="0" i="1" smtClean="0">
                                      <a:solidFill>
                                        <a:srgbClr val="000000"/>
                                      </a:solidFill>
                                      <a:latin typeface="Cambria Math" panose="02040503050406030204" pitchFamily="18" charset="0"/>
                                    </a:rPr>
                                    <m:t>2</m:t>
                                  </m:r>
                                </m:sub>
                              </m:sSub>
                            </m:e>
                          </m:mr>
                        </m:m>
                      </m:e>
                    </m:d>
                    <m:r>
                      <a:rPr lang="en-US" altLang="zh-CN" sz="2400" b="0" i="1" smtClean="0">
                        <a:solidFill>
                          <a:srgbClr val="000000"/>
                        </a:solidFill>
                        <a:latin typeface="Cambria Math" panose="02040503050406030204" pitchFamily="18" charset="0"/>
                      </a:rPr>
                      <m:t>=</m:t>
                    </m:r>
                    <m:d>
                      <m:dPr>
                        <m:ctrlPr>
                          <a:rPr lang="en-US" altLang="zh-CN" sz="2400" i="1" smtClean="0">
                            <a:solidFill>
                              <a:srgbClr val="000000"/>
                            </a:solidFill>
                            <a:latin typeface="Cambria Math" panose="02040503050406030204" pitchFamily="18" charset="0"/>
                          </a:rPr>
                        </m:ctrlPr>
                      </m:dPr>
                      <m:e>
                        <m:m>
                          <m:mPr>
                            <m:mcs>
                              <m:mc>
                                <m:mcPr>
                                  <m:count m:val="2"/>
                                  <m:mcJc m:val="center"/>
                                </m:mcPr>
                              </m:mc>
                            </m:mcs>
                            <m:ctrlPr>
                              <a:rPr lang="en-US" altLang="zh-CN" sz="2400" i="1" smtClean="0">
                                <a:solidFill>
                                  <a:srgbClr val="000000"/>
                                </a:solidFill>
                                <a:latin typeface="Cambria Math" panose="02040503050406030204" pitchFamily="18" charset="0"/>
                              </a:rPr>
                            </m:ctrlPr>
                          </m:mPr>
                          <m:mr>
                            <m:e>
                              <m:f>
                                <m:fPr>
                                  <m:ctrlPr>
                                    <a:rPr lang="en-US" altLang="zh-CN" sz="240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2</m:t>
                                  </m:r>
                                </m:den>
                              </m:f>
                            </m:e>
                            <m:e>
                              <m:f>
                                <m:fPr>
                                  <m:ctrlPr>
                                    <a:rPr lang="en-US" altLang="zh-CN" sz="240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2</m:t>
                                  </m:r>
                                </m:den>
                              </m:f>
                            </m:e>
                          </m:mr>
                          <m:mr>
                            <m:e>
                              <m:r>
                                <a:rPr lang="en-US" altLang="zh-CN" sz="2400" i="1">
                                  <a:solidFill>
                                    <a:srgbClr val="000000"/>
                                  </a:solidFill>
                                  <a:latin typeface="Cambria Math" panose="02040503050406030204" pitchFamily="18" charset="0"/>
                                </a:rPr>
                                <m:t>−</m:t>
                              </m:r>
                              <m:f>
                                <m:fPr>
                                  <m:ctrlPr>
                                    <a:rPr lang="en-US" altLang="zh-CN" sz="240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2</m:t>
                                  </m:r>
                                </m:den>
                              </m:f>
                            </m:e>
                            <m:e>
                              <m:f>
                                <m:fPr>
                                  <m:ctrlPr>
                                    <a:rPr lang="en-US" altLang="zh-CN" sz="240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2</m:t>
                                  </m:r>
                                </m:den>
                              </m:f>
                            </m:e>
                          </m:mr>
                        </m:m>
                      </m:e>
                    </m:d>
                  </m:oMath>
                </a14:m>
                <a:endParaRPr lang="zh-CN" altLang="en-US" sz="2400" dirty="0">
                  <a:solidFill>
                    <a:srgbClr val="000000"/>
                  </a:solidFill>
                </a:endParaRPr>
              </a:p>
            </p:txBody>
          </p:sp>
        </mc:Choice>
        <mc:Fallback xmlns="">
          <p:sp>
            <p:nvSpPr>
              <p:cNvPr id="11" name="文本框 10">
                <a:extLst>
                  <a:ext uri="{FF2B5EF4-FFF2-40B4-BE49-F238E27FC236}">
                    <a16:creationId xmlns:a16="http://schemas.microsoft.com/office/drawing/2014/main" id="{9760F624-5D88-8C27-71A5-25F3DA3F1CE0}"/>
                  </a:ext>
                </a:extLst>
              </p:cNvPr>
              <p:cNvSpPr txBox="1">
                <a:spLocks noRot="1" noChangeAspect="1" noMove="1" noResize="1" noEditPoints="1" noAdjustHandles="1" noChangeArrowheads="1" noChangeShapeType="1" noTextEdit="1"/>
              </p:cNvSpPr>
              <p:nvPr/>
            </p:nvSpPr>
            <p:spPr>
              <a:xfrm>
                <a:off x="685800" y="4267200"/>
                <a:ext cx="5669694" cy="1189043"/>
              </a:xfrm>
              <a:prstGeom prst="rect">
                <a:avLst/>
              </a:prstGeom>
              <a:blipFill>
                <a:blip r:embed="rId7"/>
                <a:stretch>
                  <a:fillRect l="-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A80E79C-73FB-629A-C1D0-BE8C24F6E88F}"/>
                  </a:ext>
                </a:extLst>
              </p:cNvPr>
              <p:cNvSpPr txBox="1"/>
              <p:nvPr/>
            </p:nvSpPr>
            <p:spPr>
              <a:xfrm>
                <a:off x="7162800" y="4419600"/>
                <a:ext cx="2088136"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𝑃</m:t>
                      </m:r>
                      <m:r>
                        <a:rPr lang="en-US" altLang="zh-CN" sz="2400" b="0" i="1" smtClean="0">
                          <a:solidFill>
                            <a:srgbClr val="000000"/>
                          </a:solidFill>
                          <a:latin typeface="Cambria Math" panose="02040503050406030204" pitchFamily="18" charset="0"/>
                        </a:rPr>
                        <m:t>=</m:t>
                      </m:r>
                      <m:d>
                        <m:dPr>
                          <m:ctrlPr>
                            <a:rPr lang="en-US" altLang="zh-CN" sz="2400" b="0" i="1" smtClean="0">
                              <a:solidFill>
                                <a:srgbClr val="000000"/>
                              </a:solidFill>
                              <a:latin typeface="Cambria Math" panose="02040503050406030204" pitchFamily="18" charset="0"/>
                            </a:rPr>
                          </m:ctrlPr>
                        </m:dPr>
                        <m:e>
                          <m:m>
                            <m:mPr>
                              <m:mcs>
                                <m:mc>
                                  <m:mcPr>
                                    <m:count m:val="2"/>
                                    <m:mcJc m:val="center"/>
                                  </m:mcPr>
                                </m:mc>
                              </m:mcs>
                              <m:ctrlPr>
                                <a:rPr lang="en-US" altLang="zh-CN" sz="2400" b="0" i="1" smtClean="0">
                                  <a:solidFill>
                                    <a:srgbClr val="000000"/>
                                  </a:solidFill>
                                  <a:latin typeface="Cambria Math" panose="02040503050406030204" pitchFamily="18" charset="0"/>
                                </a:rPr>
                              </m:ctrlPr>
                            </m:mPr>
                            <m:mr>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1</m:t>
                                    </m:r>
                                  </m:num>
                                  <m:den>
                                    <m:r>
                                      <a:rPr lang="en-US" altLang="zh-CN" sz="2400" i="1">
                                        <a:solidFill>
                                          <a:srgbClr val="000000"/>
                                        </a:solidFill>
                                        <a:latin typeface="Cambria Math" panose="02040503050406030204" pitchFamily="18" charset="0"/>
                                        <a:ea typeface="Cambria Math" panose="02040503050406030204" pitchFamily="18" charset="0"/>
                                      </a:rPr>
                                      <m:t>√2</m:t>
                                    </m:r>
                                  </m:den>
                                </m:f>
                              </m:e>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1</m:t>
                                    </m:r>
                                  </m:num>
                                  <m:den>
                                    <m:r>
                                      <a:rPr lang="en-US" altLang="zh-CN" sz="2400" i="1">
                                        <a:solidFill>
                                          <a:srgbClr val="000000"/>
                                        </a:solidFill>
                                        <a:latin typeface="Cambria Math" panose="02040503050406030204" pitchFamily="18" charset="0"/>
                                        <a:ea typeface="Cambria Math" panose="02040503050406030204" pitchFamily="18" charset="0"/>
                                      </a:rPr>
                                      <m:t>√2</m:t>
                                    </m:r>
                                  </m:den>
                                </m:f>
                              </m:e>
                            </m:mr>
                          </m:m>
                        </m:e>
                      </m:d>
                    </m:oMath>
                  </m:oMathPara>
                </a14:m>
                <a:endParaRPr lang="zh-CN" altLang="en-US" sz="2400" dirty="0">
                  <a:solidFill>
                    <a:srgbClr val="000000"/>
                  </a:solidFill>
                </a:endParaRPr>
              </a:p>
            </p:txBody>
          </p:sp>
        </mc:Choice>
        <mc:Fallback xmlns="">
          <p:sp>
            <p:nvSpPr>
              <p:cNvPr id="12" name="文本框 11">
                <a:extLst>
                  <a:ext uri="{FF2B5EF4-FFF2-40B4-BE49-F238E27FC236}">
                    <a16:creationId xmlns:a16="http://schemas.microsoft.com/office/drawing/2014/main" id="{9A80E79C-73FB-629A-C1D0-BE8C24F6E88F}"/>
                  </a:ext>
                </a:extLst>
              </p:cNvPr>
              <p:cNvSpPr txBox="1">
                <a:spLocks noRot="1" noChangeAspect="1" noMove="1" noResize="1" noEditPoints="1" noAdjustHandles="1" noChangeArrowheads="1" noChangeShapeType="1" noTextEdit="1"/>
              </p:cNvSpPr>
              <p:nvPr/>
            </p:nvSpPr>
            <p:spPr>
              <a:xfrm>
                <a:off x="7162800" y="4419600"/>
                <a:ext cx="2088136" cy="8298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A7F8F07-C664-C93A-9729-F710287E23F2}"/>
                  </a:ext>
                </a:extLst>
              </p:cNvPr>
              <p:cNvSpPr txBox="1"/>
              <p:nvPr/>
            </p:nvSpPr>
            <p:spPr>
              <a:xfrm>
                <a:off x="762000" y="5715000"/>
                <a:ext cx="9074664" cy="615810"/>
              </a:xfrm>
              <a:prstGeom prst="rect">
                <a:avLst/>
              </a:prstGeom>
              <a:noFill/>
            </p:spPr>
            <p:txBody>
              <a:bodyPr wrap="none" lIns="0" tIns="0" rIns="0" bIns="0" rtlCol="0">
                <a:spAutoFit/>
              </a:bodyPr>
              <a:lstStyle/>
              <a:p>
                <a14:m>
                  <m:oMath xmlns:m="http://schemas.openxmlformats.org/officeDocument/2006/math">
                    <m:r>
                      <a:rPr lang="en-US" altLang="zh-CN" sz="2400" b="0" i="1" smtClean="0">
                        <a:solidFill>
                          <a:srgbClr val="000000"/>
                        </a:solidFill>
                        <a:latin typeface="Cambria Math" panose="02040503050406030204" pitchFamily="18" charset="0"/>
                      </a:rPr>
                      <m:t>𝑌</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𝑃</m:t>
                    </m:r>
                    <m:r>
                      <a:rPr lang="en-US" altLang="zh-CN" sz="2400" b="0" i="1" smtClean="0">
                        <a:solidFill>
                          <a:srgbClr val="000000"/>
                        </a:solidFill>
                        <a:latin typeface="Cambria Math" panose="02040503050406030204" pitchFamily="18" charset="0"/>
                      </a:rPr>
                      <m:t> </m:t>
                    </m:r>
                    <m:r>
                      <a:rPr lang="en-US" altLang="zh-CN" sz="2400" b="0" i="1" smtClean="0">
                        <a:solidFill>
                          <a:srgbClr val="000000"/>
                        </a:solidFill>
                        <a:latin typeface="Cambria Math" panose="02040503050406030204" pitchFamily="18" charset="0"/>
                      </a:rPr>
                      <m:t>𝑋</m:t>
                    </m:r>
                    <m:r>
                      <a:rPr lang="en-US" altLang="zh-CN" sz="2400" b="0" i="1" smtClean="0">
                        <a:solidFill>
                          <a:srgbClr val="000000"/>
                        </a:solidFill>
                        <a:latin typeface="Cambria Math" panose="02040503050406030204" pitchFamily="18" charset="0"/>
                      </a:rPr>
                      <m:t>=</m:t>
                    </m:r>
                    <m:d>
                      <m:dPr>
                        <m:ctrlPr>
                          <a:rPr lang="en-US" altLang="zh-CN" sz="2400" i="1">
                            <a:solidFill>
                              <a:srgbClr val="000000"/>
                            </a:solidFill>
                            <a:latin typeface="Cambria Math" panose="02040503050406030204" pitchFamily="18" charset="0"/>
                          </a:rPr>
                        </m:ctrlPr>
                      </m:dPr>
                      <m:e>
                        <m:m>
                          <m:mPr>
                            <m:mcs>
                              <m:mc>
                                <m:mcPr>
                                  <m:count m:val="2"/>
                                  <m:mcJc m:val="center"/>
                                </m:mcPr>
                              </m:mc>
                            </m:mcs>
                            <m:ctrlPr>
                              <a:rPr lang="en-US" altLang="zh-CN" sz="2400" i="1">
                                <a:solidFill>
                                  <a:srgbClr val="000000"/>
                                </a:solidFill>
                                <a:latin typeface="Cambria Math" panose="02040503050406030204" pitchFamily="18" charset="0"/>
                              </a:rPr>
                            </m:ctrlPr>
                          </m:mPr>
                          <m:mr>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1</m:t>
                                  </m:r>
                                </m:num>
                                <m:den>
                                  <m:r>
                                    <a:rPr lang="en-US" altLang="zh-CN" sz="2400" i="1">
                                      <a:solidFill>
                                        <a:srgbClr val="000000"/>
                                      </a:solidFill>
                                      <a:latin typeface="Cambria Math" panose="02040503050406030204" pitchFamily="18" charset="0"/>
                                      <a:ea typeface="Cambria Math" panose="02040503050406030204" pitchFamily="18" charset="0"/>
                                    </a:rPr>
                                    <m:t>√2</m:t>
                                  </m:r>
                                </m:den>
                              </m:f>
                            </m:e>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1</m:t>
                                  </m:r>
                                </m:num>
                                <m:den>
                                  <m:r>
                                    <a:rPr lang="en-US" altLang="zh-CN" sz="2400" i="1">
                                      <a:solidFill>
                                        <a:srgbClr val="000000"/>
                                      </a:solidFill>
                                      <a:latin typeface="Cambria Math" panose="02040503050406030204" pitchFamily="18" charset="0"/>
                                      <a:ea typeface="Cambria Math" panose="02040503050406030204" pitchFamily="18" charset="0"/>
                                    </a:rPr>
                                    <m:t>√2</m:t>
                                  </m:r>
                                </m:den>
                              </m:f>
                            </m:e>
                          </m:mr>
                        </m:m>
                      </m:e>
                    </m:d>
                    <m:d>
                      <m:dPr>
                        <m:ctrlPr>
                          <a:rPr lang="en-US" altLang="zh-CN" sz="2400" i="1">
                            <a:solidFill>
                              <a:srgbClr val="000000"/>
                            </a:solidFill>
                            <a:latin typeface="Cambria Math" panose="02040503050406030204" pitchFamily="18" charset="0"/>
                          </a:rPr>
                        </m:ctrlPr>
                      </m:dPr>
                      <m:e>
                        <m:m>
                          <m:mPr>
                            <m:mcs>
                              <m:mc>
                                <m:mcPr>
                                  <m:count m:val="2"/>
                                  <m:mcJc m:val="center"/>
                                </m:mcPr>
                              </m:mc>
                            </m:mcs>
                            <m:ctrlPr>
                              <a:rPr lang="en-US" altLang="zh-CN" sz="2400" i="1">
                                <a:solidFill>
                                  <a:srgbClr val="000000"/>
                                </a:solidFill>
                                <a:latin typeface="Cambria Math" panose="02040503050406030204" pitchFamily="18" charset="0"/>
                              </a:rPr>
                            </m:ctrlPr>
                          </m:mPr>
                          <m:mr>
                            <m:e>
                              <m:m>
                                <m:mPr>
                                  <m:mcs>
                                    <m:mc>
                                      <m:mcPr>
                                        <m:count m:val="3"/>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0</m:t>
                                    </m:r>
                                  </m:e>
                                </m:mr>
                              </m:m>
                            </m:e>
                            <m:e>
                              <m:m>
                                <m:mPr>
                                  <m:mcs>
                                    <m:mc>
                                      <m:mcPr>
                                        <m:count m:val="2"/>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2</m:t>
                                    </m:r>
                                  </m:e>
                                  <m:e>
                                    <m:r>
                                      <a:rPr lang="en-US" altLang="zh-CN" sz="2400" i="1">
                                        <a:solidFill>
                                          <a:srgbClr val="000000"/>
                                        </a:solidFill>
                                        <a:latin typeface="Cambria Math" panose="02040503050406030204" pitchFamily="18" charset="0"/>
                                      </a:rPr>
                                      <m:t>0</m:t>
                                    </m:r>
                                  </m:e>
                                </m:mr>
                              </m:m>
                            </m:e>
                          </m:mr>
                          <m:mr>
                            <m:e>
                              <m:m>
                                <m:mPr>
                                  <m:mcs>
                                    <m:mc>
                                      <m:mcPr>
                                        <m:count m:val="3"/>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2</m:t>
                                    </m:r>
                                  </m:e>
                                  <m:e>
                                    <m:r>
                                      <a:rPr lang="en-US" altLang="zh-CN" sz="2400" i="1">
                                        <a:solidFill>
                                          <a:srgbClr val="000000"/>
                                        </a:solidFill>
                                        <a:latin typeface="Cambria Math" panose="02040503050406030204" pitchFamily="18" charset="0"/>
                                      </a:rPr>
                                      <m:t>0</m:t>
                                    </m:r>
                                  </m:e>
                                  <m:e>
                                    <m:r>
                                      <a:rPr lang="en-US" altLang="zh-CN" sz="2400" i="1">
                                        <a:solidFill>
                                          <a:srgbClr val="000000"/>
                                        </a:solidFill>
                                        <a:latin typeface="Cambria Math" panose="02040503050406030204" pitchFamily="18" charset="0"/>
                                      </a:rPr>
                                      <m:t>0</m:t>
                                    </m:r>
                                  </m:e>
                                </m:mr>
                              </m:m>
                            </m:e>
                            <m:e>
                              <m:m>
                                <m:mPr>
                                  <m:mcs>
                                    <m:mc>
                                      <m:mcPr>
                                        <m:count m:val="2"/>
                                        <m:mcJc m:val="center"/>
                                      </m:mcPr>
                                    </m:mc>
                                  </m:mcs>
                                  <m:ctrlPr>
                                    <a:rPr lang="en-US" altLang="zh-CN" sz="2400" i="1">
                                      <a:solidFill>
                                        <a:srgbClr val="000000"/>
                                      </a:solidFill>
                                      <a:latin typeface="Cambria Math" panose="02040503050406030204" pitchFamily="18" charset="0"/>
                                    </a:rPr>
                                  </m:ctrlPr>
                                </m:mPr>
                                <m:mr>
                                  <m:e>
                                    <m:r>
                                      <m:rPr>
                                        <m:brk m:alnAt="7"/>
                                      </m:rPr>
                                      <a:rPr lang="en-US" altLang="zh-CN" sz="2400" i="1">
                                        <a:solidFill>
                                          <a:srgbClr val="000000"/>
                                        </a:solidFill>
                                        <a:latin typeface="Cambria Math" panose="02040503050406030204" pitchFamily="18" charset="0"/>
                                      </a:rPr>
                                      <m:t>1</m:t>
                                    </m:r>
                                  </m:e>
                                  <m:e>
                                    <m:r>
                                      <a:rPr lang="en-US" altLang="zh-CN" sz="2400" i="1">
                                        <a:solidFill>
                                          <a:srgbClr val="000000"/>
                                        </a:solidFill>
                                        <a:latin typeface="Cambria Math" panose="02040503050406030204" pitchFamily="18" charset="0"/>
                                      </a:rPr>
                                      <m:t>1</m:t>
                                    </m:r>
                                  </m:e>
                                </m:mr>
                              </m:m>
                            </m:e>
                          </m:mr>
                        </m:m>
                      </m:e>
                    </m:d>
                  </m:oMath>
                </a14:m>
                <a:r>
                  <a:rPr lang="en-US" altLang="zh-CN" sz="2400" dirty="0">
                    <a:solidFill>
                      <a:srgbClr val="000000"/>
                    </a:solidFill>
                  </a:rPr>
                  <a:t>=</a:t>
                </a:r>
                <a14:m>
                  <m:oMath xmlns:m="http://schemas.openxmlformats.org/officeDocument/2006/math">
                    <m:d>
                      <m:dPr>
                        <m:ctrlPr>
                          <a:rPr lang="en-US" altLang="zh-CN" sz="2400" i="1" dirty="0" smtClean="0">
                            <a:solidFill>
                              <a:srgbClr val="000000"/>
                            </a:solidFill>
                            <a:latin typeface="Cambria Math" panose="02040503050406030204" pitchFamily="18" charset="0"/>
                          </a:rPr>
                        </m:ctrlPr>
                      </m:dPr>
                      <m:e>
                        <m:m>
                          <m:mPr>
                            <m:mcs>
                              <m:mc>
                                <m:mcPr>
                                  <m:count m:val="3"/>
                                  <m:mcJc m:val="center"/>
                                </m:mcPr>
                              </m:mc>
                            </m:mcs>
                            <m:ctrlPr>
                              <a:rPr lang="en-US" altLang="zh-CN" sz="2400" i="1" dirty="0" smtClean="0">
                                <a:solidFill>
                                  <a:srgbClr val="000000"/>
                                </a:solidFill>
                                <a:latin typeface="Cambria Math" panose="02040503050406030204" pitchFamily="18" charset="0"/>
                              </a:rPr>
                            </m:ctrlPr>
                          </m:mPr>
                          <m:mr>
                            <m:e>
                              <m:r>
                                <m:rPr>
                                  <m:brk m:alnAt="7"/>
                                </m:rPr>
                                <a:rPr lang="en-US" altLang="zh-CN" sz="2400" b="0" i="1" dirty="0" smtClean="0">
                                  <a:solidFill>
                                    <a:srgbClr val="000000"/>
                                  </a:solidFill>
                                  <a:latin typeface="Cambria Math" panose="02040503050406030204" pitchFamily="18" charset="0"/>
                                </a:rPr>
                                <m:t>−</m:t>
                              </m:r>
                              <m:f>
                                <m:fPr>
                                  <m:ctrlPr>
                                    <a:rPr lang="en-US" altLang="zh-CN" sz="2400" i="1" dirty="0" smtClean="0">
                                      <a:solidFill>
                                        <a:srgbClr val="000000"/>
                                      </a:solidFill>
                                      <a:latin typeface="Cambria Math" panose="02040503050406030204" pitchFamily="18" charset="0"/>
                                    </a:rPr>
                                  </m:ctrlPr>
                                </m:fPr>
                                <m:num>
                                  <m:r>
                                    <a:rPr lang="en-US" altLang="zh-CN" sz="2400" b="0" i="1" dirty="0" smtClean="0">
                                      <a:solidFill>
                                        <a:srgbClr val="000000"/>
                                      </a:solidFill>
                                      <a:latin typeface="Cambria Math" panose="02040503050406030204" pitchFamily="18" charset="0"/>
                                    </a:rPr>
                                    <m:t>3</m:t>
                                  </m:r>
                                </m:num>
                                <m:den>
                                  <m:r>
                                    <a:rPr lang="en-US" altLang="zh-CN" sz="2400" i="1" dirty="0" smtClean="0">
                                      <a:solidFill>
                                        <a:srgbClr val="000000"/>
                                      </a:solidFill>
                                      <a:latin typeface="Cambria Math" panose="02040503050406030204" pitchFamily="18" charset="0"/>
                                      <a:ea typeface="Cambria Math" panose="02040503050406030204" pitchFamily="18" charset="0"/>
                                    </a:rPr>
                                    <m:t>√</m:t>
                                  </m:r>
                                  <m:r>
                                    <a:rPr lang="en-US" altLang="zh-CN" sz="2400" b="0" i="1" dirty="0" smtClean="0">
                                      <a:solidFill>
                                        <a:srgbClr val="000000"/>
                                      </a:solidFill>
                                      <a:latin typeface="Cambria Math" panose="02040503050406030204" pitchFamily="18" charset="0"/>
                                      <a:ea typeface="Cambria Math" panose="02040503050406030204" pitchFamily="18" charset="0"/>
                                    </a:rPr>
                                    <m:t>2</m:t>
                                  </m:r>
                                </m:den>
                              </m:f>
                            </m:e>
                            <m:e>
                              <m:r>
                                <a:rPr lang="en-US" altLang="zh-CN" sz="2400" b="0" i="1" dirty="0" smtClean="0">
                                  <a:solidFill>
                                    <a:srgbClr val="000000"/>
                                  </a:solidFill>
                                  <a:latin typeface="Cambria Math" panose="02040503050406030204" pitchFamily="18" charset="0"/>
                                </a:rPr>
                                <m:t>−</m:t>
                              </m:r>
                              <m:f>
                                <m:fPr>
                                  <m:ctrlPr>
                                    <a:rPr lang="en-US" altLang="zh-CN" sz="2400" i="1" dirty="0" smtClean="0">
                                      <a:solidFill>
                                        <a:srgbClr val="000000"/>
                                      </a:solidFill>
                                      <a:latin typeface="Cambria Math" panose="02040503050406030204" pitchFamily="18" charset="0"/>
                                    </a:rPr>
                                  </m:ctrlPr>
                                </m:fPr>
                                <m:num>
                                  <m:r>
                                    <a:rPr lang="en-US" altLang="zh-CN" sz="2400" b="0" i="1" dirty="0" smtClean="0">
                                      <a:solidFill>
                                        <a:srgbClr val="000000"/>
                                      </a:solidFill>
                                      <a:latin typeface="Cambria Math" panose="02040503050406030204" pitchFamily="18" charset="0"/>
                                    </a:rPr>
                                    <m:t>1</m:t>
                                  </m:r>
                                </m:num>
                                <m:den>
                                  <m:r>
                                    <a:rPr lang="en-US" altLang="zh-CN" sz="2400" i="1" dirty="0" smtClean="0">
                                      <a:solidFill>
                                        <a:srgbClr val="000000"/>
                                      </a:solidFill>
                                      <a:latin typeface="Cambria Math" panose="02040503050406030204" pitchFamily="18" charset="0"/>
                                      <a:ea typeface="Cambria Math" panose="02040503050406030204" pitchFamily="18" charset="0"/>
                                    </a:rPr>
                                    <m:t>√</m:t>
                                  </m:r>
                                  <m:r>
                                    <a:rPr lang="en-US" altLang="zh-CN" sz="2400" b="0" i="1" dirty="0" smtClean="0">
                                      <a:solidFill>
                                        <a:srgbClr val="000000"/>
                                      </a:solidFill>
                                      <a:latin typeface="Cambria Math" panose="02040503050406030204" pitchFamily="18" charset="0"/>
                                      <a:ea typeface="Cambria Math" panose="02040503050406030204" pitchFamily="18" charset="0"/>
                                    </a:rPr>
                                    <m:t>2</m:t>
                                  </m:r>
                                </m:den>
                              </m:f>
                            </m:e>
                            <m:e>
                              <m:m>
                                <m:mPr>
                                  <m:mcs>
                                    <m:mc>
                                      <m:mcPr>
                                        <m:count m:val="3"/>
                                        <m:mcJc m:val="center"/>
                                      </m:mcPr>
                                    </m:mc>
                                  </m:mcs>
                                  <m:ctrlPr>
                                    <a:rPr lang="en-US" altLang="zh-CN" sz="2400" i="1" dirty="0" smtClean="0">
                                      <a:solidFill>
                                        <a:srgbClr val="000000"/>
                                      </a:solidFill>
                                      <a:latin typeface="Cambria Math" panose="02040503050406030204" pitchFamily="18" charset="0"/>
                                    </a:rPr>
                                  </m:ctrlPr>
                                </m:mPr>
                                <m:mr>
                                  <m:e>
                                    <m:r>
                                      <m:rPr>
                                        <m:brk m:alnAt="7"/>
                                      </m:rPr>
                                      <a:rPr lang="en-US" altLang="zh-CN" sz="2400" b="0" i="1" dirty="0" smtClean="0">
                                        <a:solidFill>
                                          <a:srgbClr val="000000"/>
                                        </a:solidFill>
                                        <a:latin typeface="Cambria Math" panose="02040503050406030204" pitchFamily="18" charset="0"/>
                                      </a:rPr>
                                      <m:t>0</m:t>
                                    </m:r>
                                  </m:e>
                                  <m:e>
                                    <m:f>
                                      <m:fPr>
                                        <m:ctrlPr>
                                          <a:rPr lang="en-US" altLang="zh-CN" sz="2400" i="1" dirty="0" smtClean="0">
                                            <a:solidFill>
                                              <a:srgbClr val="000000"/>
                                            </a:solidFill>
                                            <a:latin typeface="Cambria Math" panose="02040503050406030204" pitchFamily="18" charset="0"/>
                                          </a:rPr>
                                        </m:ctrlPr>
                                      </m:fPr>
                                      <m:num>
                                        <m:r>
                                          <a:rPr lang="en-US" altLang="zh-CN" sz="2400" b="0" i="1" dirty="0" smtClean="0">
                                            <a:solidFill>
                                              <a:srgbClr val="000000"/>
                                            </a:solidFill>
                                            <a:latin typeface="Cambria Math" panose="02040503050406030204" pitchFamily="18" charset="0"/>
                                          </a:rPr>
                                          <m:t>3</m:t>
                                        </m:r>
                                      </m:num>
                                      <m:den>
                                        <m:r>
                                          <a:rPr lang="en-US" altLang="zh-CN" sz="2400" i="1" dirty="0" smtClean="0">
                                            <a:solidFill>
                                              <a:srgbClr val="000000"/>
                                            </a:solidFill>
                                            <a:latin typeface="Cambria Math" panose="02040503050406030204" pitchFamily="18" charset="0"/>
                                            <a:ea typeface="Cambria Math" panose="02040503050406030204" pitchFamily="18" charset="0"/>
                                          </a:rPr>
                                          <m:t>√</m:t>
                                        </m:r>
                                        <m:r>
                                          <a:rPr lang="en-US" altLang="zh-CN" sz="2400" b="0" i="1" dirty="0" smtClean="0">
                                            <a:solidFill>
                                              <a:srgbClr val="000000"/>
                                            </a:solidFill>
                                            <a:latin typeface="Cambria Math" panose="02040503050406030204" pitchFamily="18" charset="0"/>
                                            <a:ea typeface="Cambria Math" panose="02040503050406030204" pitchFamily="18" charset="0"/>
                                          </a:rPr>
                                          <m:t>2</m:t>
                                        </m:r>
                                      </m:den>
                                    </m:f>
                                  </m:e>
                                  <m:e>
                                    <m:f>
                                      <m:fPr>
                                        <m:ctrlPr>
                                          <a:rPr lang="en-US" altLang="zh-CN" sz="2400" i="1" dirty="0" smtClean="0">
                                            <a:solidFill>
                                              <a:srgbClr val="000000"/>
                                            </a:solidFill>
                                            <a:latin typeface="Cambria Math" panose="02040503050406030204" pitchFamily="18" charset="0"/>
                                          </a:rPr>
                                        </m:ctrlPr>
                                      </m:fPr>
                                      <m:num>
                                        <m:r>
                                          <a:rPr lang="en-US" altLang="zh-CN" sz="2400" b="0" i="1" dirty="0" smtClean="0">
                                            <a:solidFill>
                                              <a:srgbClr val="000000"/>
                                            </a:solidFill>
                                            <a:latin typeface="Cambria Math" panose="02040503050406030204" pitchFamily="18" charset="0"/>
                                          </a:rPr>
                                          <m:t>1</m:t>
                                        </m:r>
                                      </m:num>
                                      <m:den>
                                        <m:r>
                                          <a:rPr lang="en-US" altLang="zh-CN" sz="2400" i="1" dirty="0" smtClean="0">
                                            <a:solidFill>
                                              <a:srgbClr val="000000"/>
                                            </a:solidFill>
                                            <a:latin typeface="Cambria Math" panose="02040503050406030204" pitchFamily="18" charset="0"/>
                                            <a:ea typeface="Cambria Math" panose="02040503050406030204" pitchFamily="18" charset="0"/>
                                          </a:rPr>
                                          <m:t>√</m:t>
                                        </m:r>
                                        <m:r>
                                          <a:rPr lang="en-US" altLang="zh-CN" sz="2400" b="0" i="1" dirty="0" smtClean="0">
                                            <a:solidFill>
                                              <a:srgbClr val="000000"/>
                                            </a:solidFill>
                                            <a:latin typeface="Cambria Math" panose="02040503050406030204" pitchFamily="18" charset="0"/>
                                            <a:ea typeface="Cambria Math" panose="02040503050406030204" pitchFamily="18" charset="0"/>
                                          </a:rPr>
                                          <m:t>2</m:t>
                                        </m:r>
                                      </m:den>
                                    </m:f>
                                  </m:e>
                                </m:mr>
                              </m:m>
                            </m:e>
                          </m:mr>
                        </m:m>
                      </m:e>
                    </m:d>
                  </m:oMath>
                </a14:m>
                <a:endParaRPr lang="zh-CN" altLang="en-US" sz="2400" dirty="0">
                  <a:solidFill>
                    <a:srgbClr val="000000"/>
                  </a:solidFill>
                </a:endParaRPr>
              </a:p>
            </p:txBody>
          </p:sp>
        </mc:Choice>
        <mc:Fallback xmlns="">
          <p:sp>
            <p:nvSpPr>
              <p:cNvPr id="13" name="文本框 12">
                <a:extLst>
                  <a:ext uri="{FF2B5EF4-FFF2-40B4-BE49-F238E27FC236}">
                    <a16:creationId xmlns:a16="http://schemas.microsoft.com/office/drawing/2014/main" id="{BA7F8F07-C664-C93A-9729-F710287E23F2}"/>
                  </a:ext>
                </a:extLst>
              </p:cNvPr>
              <p:cNvSpPr txBox="1">
                <a:spLocks noRot="1" noChangeAspect="1" noMove="1" noResize="1" noEditPoints="1" noAdjustHandles="1" noChangeArrowheads="1" noChangeShapeType="1" noTextEdit="1"/>
              </p:cNvSpPr>
              <p:nvPr/>
            </p:nvSpPr>
            <p:spPr>
              <a:xfrm>
                <a:off x="762000" y="5715000"/>
                <a:ext cx="9074664" cy="615810"/>
              </a:xfrm>
              <a:prstGeom prst="rect">
                <a:avLst/>
              </a:prstGeom>
              <a:blipFill>
                <a:blip r:embed="rId9"/>
                <a:stretch>
                  <a:fillRect b="-8911"/>
                </a:stretch>
              </a:blipFill>
            </p:spPr>
            <p:txBody>
              <a:bodyPr/>
              <a:lstStyle/>
              <a:p>
                <a:r>
                  <a:rPr lang="en-US">
                    <a:noFill/>
                  </a:rPr>
                  <a:t> </a:t>
                </a:r>
              </a:p>
            </p:txBody>
          </p:sp>
        </mc:Fallback>
      </mc:AlternateContent>
      <p:cxnSp>
        <p:nvCxnSpPr>
          <p:cNvPr id="14" name="直接箭头连接符 13">
            <a:extLst>
              <a:ext uri="{FF2B5EF4-FFF2-40B4-BE49-F238E27FC236}">
                <a16:creationId xmlns:a16="http://schemas.microsoft.com/office/drawing/2014/main" id="{4A8166DA-0EA0-8FBA-F269-0F2ED2FECE3F}"/>
              </a:ext>
            </a:extLst>
          </p:cNvPr>
          <p:cNvCxnSpPr>
            <a:cxnSpLocks/>
          </p:cNvCxnSpPr>
          <p:nvPr/>
        </p:nvCxnSpPr>
        <p:spPr>
          <a:xfrm>
            <a:off x="5334000" y="1524000"/>
            <a:ext cx="2592000" cy="1178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1713B080-3183-D4A3-7B5A-DF348857E60D}"/>
              </a:ext>
            </a:extLst>
          </p:cNvPr>
          <p:cNvSpPr txBox="1"/>
          <p:nvPr/>
        </p:nvSpPr>
        <p:spPr>
          <a:xfrm>
            <a:off x="5029200" y="1066800"/>
            <a:ext cx="3117876" cy="400110"/>
          </a:xfrm>
          <a:prstGeom prst="rect">
            <a:avLst/>
          </a:prstGeom>
          <a:noFill/>
        </p:spPr>
        <p:txBody>
          <a:bodyPr wrap="square" rtlCol="0">
            <a:spAutoFit/>
          </a:bodyPr>
          <a:lstStyle/>
          <a:p>
            <a:pPr algn="ctr"/>
            <a:r>
              <a:rPr lang="zh-CN" altLang="en-US" sz="2000" dirty="0">
                <a:solidFill>
                  <a:srgbClr val="000000"/>
                </a:solidFill>
                <a:latin typeface="微软雅黑" panose="020B0503020204020204" pitchFamily="34" charset="-122"/>
                <a:ea typeface="微软雅黑" panose="020B0503020204020204" pitchFamily="34" charset="-122"/>
              </a:rPr>
              <a:t>零均值化</a:t>
            </a:r>
          </a:p>
        </p:txBody>
      </p:sp>
    </p:spTree>
    <p:extLst>
      <p:ext uri="{BB962C8B-B14F-4D97-AF65-F5344CB8AC3E}">
        <p14:creationId xmlns:p14="http://schemas.microsoft.com/office/powerpoint/2010/main" val="146279122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白化（</a:t>
            </a:r>
            <a:r>
              <a:rPr lang="en-US" altLang="zh-CN" dirty="0"/>
              <a:t>Whitening</a:t>
            </a:r>
            <a:r>
              <a:rPr lang="zh-CN" altLang="en-US" dirty="0"/>
              <a:t>）</a:t>
            </a:r>
          </a:p>
        </p:txBody>
      </p:sp>
      <p:sp>
        <p:nvSpPr>
          <p:cNvPr id="16" name="文本框 15">
            <a:extLst>
              <a:ext uri="{FF2B5EF4-FFF2-40B4-BE49-F238E27FC236}">
                <a16:creationId xmlns:a16="http://schemas.microsoft.com/office/drawing/2014/main" id="{05BD9B5E-84EA-B7CE-E80A-8C21DB71EAB9}"/>
              </a:ext>
            </a:extLst>
          </p:cNvPr>
          <p:cNvSpPr txBox="1"/>
          <p:nvPr/>
        </p:nvSpPr>
        <p:spPr>
          <a:xfrm>
            <a:off x="533400" y="990600"/>
            <a:ext cx="11125200" cy="1200329"/>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就是把各个特征轴上的数据除以对应特征值，从而达到在每个特征轴上都归一化幅度的结果。也就是在</a:t>
            </a:r>
            <a:r>
              <a:rPr lang="en-US" altLang="zh-CN" sz="2400" dirty="0">
                <a:solidFill>
                  <a:srgbClr val="000000"/>
                </a:solidFill>
              </a:rPr>
              <a:t>PCA</a:t>
            </a:r>
            <a:r>
              <a:rPr lang="zh-CN" altLang="en-US" sz="2400" dirty="0">
                <a:solidFill>
                  <a:srgbClr val="000000"/>
                </a:solidFill>
              </a:rPr>
              <a:t>的基础上再除以每一个特征的特征值，以使其标准化。</a:t>
            </a:r>
            <a:endParaRPr lang="en-US" altLang="zh-CN" sz="2400" dirty="0">
              <a:solidFill>
                <a:srgbClr val="000000"/>
              </a:solidFill>
            </a:endParaRPr>
          </a:p>
        </p:txBody>
      </p:sp>
      <p:pic>
        <p:nvPicPr>
          <p:cNvPr id="17" name="图片 16">
            <a:extLst>
              <a:ext uri="{FF2B5EF4-FFF2-40B4-BE49-F238E27FC236}">
                <a16:creationId xmlns:a16="http://schemas.microsoft.com/office/drawing/2014/main" id="{8B352FB1-1DB7-D7DA-9464-47E8D4A73748}"/>
              </a:ext>
            </a:extLst>
          </p:cNvPr>
          <p:cNvPicPr>
            <a:picLocks noChangeAspect="1"/>
          </p:cNvPicPr>
          <p:nvPr/>
        </p:nvPicPr>
        <p:blipFill>
          <a:blip r:embed="rId3"/>
          <a:stretch>
            <a:fillRect/>
          </a:stretch>
        </p:blipFill>
        <p:spPr>
          <a:xfrm>
            <a:off x="1295400" y="2667000"/>
            <a:ext cx="9620881" cy="3493790"/>
          </a:xfrm>
          <a:prstGeom prst="rect">
            <a:avLst/>
          </a:prstGeom>
        </p:spPr>
      </p:pic>
    </p:spTree>
    <p:extLst>
      <p:ext uri="{BB962C8B-B14F-4D97-AF65-F5344CB8AC3E}">
        <p14:creationId xmlns:p14="http://schemas.microsoft.com/office/powerpoint/2010/main" val="288572810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数据增广（</a:t>
            </a:r>
            <a:r>
              <a:rPr lang="en-US" altLang="zh-CN" dirty="0"/>
              <a:t>Data Augmentation</a:t>
            </a:r>
            <a:r>
              <a:rPr lang="zh-CN" altLang="en-US" dirty="0"/>
              <a:t>）</a:t>
            </a:r>
          </a:p>
        </p:txBody>
      </p:sp>
      <p:sp>
        <p:nvSpPr>
          <p:cNvPr id="16" name="文本框 15">
            <a:extLst>
              <a:ext uri="{FF2B5EF4-FFF2-40B4-BE49-F238E27FC236}">
                <a16:creationId xmlns:a16="http://schemas.microsoft.com/office/drawing/2014/main" id="{05BD9B5E-84EA-B7CE-E80A-8C21DB71EAB9}"/>
              </a:ext>
            </a:extLst>
          </p:cNvPr>
          <p:cNvSpPr txBox="1"/>
          <p:nvPr/>
        </p:nvSpPr>
        <p:spPr>
          <a:xfrm>
            <a:off x="533400" y="990600"/>
            <a:ext cx="11125200" cy="1877437"/>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zh-CN" altLang="en-US" sz="2400" dirty="0">
                <a:solidFill>
                  <a:srgbClr val="000000"/>
                </a:solidFill>
              </a:rPr>
              <a:t>数据增广是深度学习中的一种常见预处理，不同于之前的三种预处理，数据增广的目的是为了增加训练数据集，让数据集尽可能的多样化，使得训练的模型具有更强的泛化能力。</a:t>
            </a:r>
          </a:p>
          <a:p>
            <a:pPr marL="285750" indent="-285750">
              <a:spcAft>
                <a:spcPts val="2400"/>
              </a:spcAft>
              <a:buFont typeface="Arial" panose="020B0604020202020204" pitchFamily="34" charset="0"/>
              <a:buChar char="•"/>
            </a:pPr>
            <a:endParaRPr lang="en-US" altLang="zh-CN" sz="2400" dirty="0">
              <a:solidFill>
                <a:srgbClr val="000000"/>
              </a:solidFill>
            </a:endParaRPr>
          </a:p>
        </p:txBody>
      </p:sp>
      <p:sp>
        <p:nvSpPr>
          <p:cNvPr id="5" name="文本框 4">
            <a:extLst>
              <a:ext uri="{FF2B5EF4-FFF2-40B4-BE49-F238E27FC236}">
                <a16:creationId xmlns:a16="http://schemas.microsoft.com/office/drawing/2014/main" id="{CB025DB3-704C-435D-5C64-598C0CEE6912}"/>
              </a:ext>
            </a:extLst>
          </p:cNvPr>
          <p:cNvSpPr txBox="1"/>
          <p:nvPr/>
        </p:nvSpPr>
        <p:spPr>
          <a:xfrm>
            <a:off x="838200" y="2362200"/>
            <a:ext cx="11201400" cy="3954929"/>
          </a:xfrm>
          <a:prstGeom prst="rect">
            <a:avLst/>
          </a:prstGeom>
          <a:noFill/>
        </p:spPr>
        <p:txBody>
          <a:bodyPr wrap="square" rtlCol="0">
            <a:spAutoFit/>
          </a:bodyPr>
          <a:lstStyle/>
          <a:p>
            <a:pPr>
              <a:spcAft>
                <a:spcPts val="600"/>
              </a:spcAft>
            </a:pPr>
            <a:r>
              <a:rPr lang="zh-CN" altLang="en-US" sz="2400" dirty="0">
                <a:solidFill>
                  <a:srgbClr val="000000"/>
                </a:solidFill>
              </a:rPr>
              <a:t>常见的数据增广：</a:t>
            </a:r>
            <a:endParaRPr lang="en-US" altLang="zh-CN" sz="2400" dirty="0">
              <a:solidFill>
                <a:srgbClr val="000000"/>
              </a:solidFill>
            </a:endParaRPr>
          </a:p>
          <a:p>
            <a:pPr marL="457200" indent="-457200">
              <a:spcAft>
                <a:spcPts val="600"/>
              </a:spcAft>
              <a:buFont typeface="Arial" panose="020B0604020202020204" pitchFamily="34" charset="0"/>
              <a:buChar char="•"/>
            </a:pPr>
            <a:r>
              <a:rPr lang="en-US" altLang="zh-CN" sz="2400" dirty="0">
                <a:solidFill>
                  <a:srgbClr val="000000"/>
                </a:solidFill>
              </a:rPr>
              <a:t>Color Jittering</a:t>
            </a:r>
            <a:r>
              <a:rPr lang="zh-CN" altLang="en-US" sz="2400" dirty="0">
                <a:solidFill>
                  <a:srgbClr val="000000"/>
                </a:solidFill>
              </a:rPr>
              <a:t>：对颜色进行增强：图像亮度、饱和度、对比度变化</a:t>
            </a:r>
            <a:r>
              <a:rPr lang="en-US" altLang="zh-CN" sz="2400" dirty="0">
                <a:solidFill>
                  <a:srgbClr val="000000"/>
                </a:solidFill>
              </a:rPr>
              <a:t>;</a:t>
            </a:r>
            <a:r>
              <a:rPr lang="zh-CN" altLang="en-US" sz="2400" dirty="0">
                <a:solidFill>
                  <a:srgbClr val="000000"/>
                </a:solidFill>
              </a:rPr>
              <a:t>彩色变换</a:t>
            </a:r>
          </a:p>
          <a:p>
            <a:pPr marL="457200" indent="-457200">
              <a:spcAft>
                <a:spcPts val="600"/>
              </a:spcAft>
              <a:buFont typeface="Arial" panose="020B0604020202020204" pitchFamily="34" charset="0"/>
              <a:buChar char="•"/>
            </a:pPr>
            <a:r>
              <a:rPr lang="en-US" altLang="zh-CN" sz="2400" dirty="0">
                <a:solidFill>
                  <a:srgbClr val="000000"/>
                </a:solidFill>
              </a:rPr>
              <a:t>Random Scale</a:t>
            </a:r>
            <a:r>
              <a:rPr lang="zh-CN" altLang="en-US" sz="2400" dirty="0">
                <a:solidFill>
                  <a:srgbClr val="000000"/>
                </a:solidFill>
              </a:rPr>
              <a:t>：尺度变换：随机缩放</a:t>
            </a:r>
          </a:p>
          <a:p>
            <a:pPr marL="457200" indent="-457200">
              <a:spcAft>
                <a:spcPts val="600"/>
              </a:spcAft>
              <a:buFont typeface="Arial" panose="020B0604020202020204" pitchFamily="34" charset="0"/>
              <a:buChar char="•"/>
            </a:pPr>
            <a:r>
              <a:rPr lang="en-US" altLang="zh-CN" sz="2400" dirty="0">
                <a:solidFill>
                  <a:srgbClr val="000000"/>
                </a:solidFill>
              </a:rPr>
              <a:t>Random Crop</a:t>
            </a:r>
            <a:r>
              <a:rPr lang="zh-CN" altLang="en-US" sz="2400" dirty="0">
                <a:solidFill>
                  <a:srgbClr val="000000"/>
                </a:solidFill>
              </a:rPr>
              <a:t>：采用随机图像差值方式，对图像进行裁剪、缩放；尺度和长宽比增强变换；随机裁剪</a:t>
            </a:r>
          </a:p>
          <a:p>
            <a:pPr marL="457200" indent="-457200">
              <a:spcAft>
                <a:spcPts val="600"/>
              </a:spcAft>
              <a:buFont typeface="Arial" panose="020B0604020202020204" pitchFamily="34" charset="0"/>
              <a:buChar char="•"/>
            </a:pPr>
            <a:r>
              <a:rPr lang="en-US" altLang="zh-CN" sz="2400" dirty="0">
                <a:solidFill>
                  <a:srgbClr val="000000"/>
                </a:solidFill>
              </a:rPr>
              <a:t>Horizontal/Vertical Flip</a:t>
            </a:r>
            <a:r>
              <a:rPr lang="zh-CN" altLang="en-US" sz="2400" dirty="0">
                <a:solidFill>
                  <a:srgbClr val="000000"/>
                </a:solidFill>
              </a:rPr>
              <a:t>：水平</a:t>
            </a:r>
            <a:r>
              <a:rPr lang="en-US" altLang="zh-CN" sz="2400" dirty="0">
                <a:solidFill>
                  <a:srgbClr val="000000"/>
                </a:solidFill>
              </a:rPr>
              <a:t>/</a:t>
            </a:r>
            <a:r>
              <a:rPr lang="zh-CN" altLang="en-US" sz="2400" dirty="0">
                <a:solidFill>
                  <a:srgbClr val="000000"/>
                </a:solidFill>
              </a:rPr>
              <a:t>垂直翻转</a:t>
            </a:r>
          </a:p>
          <a:p>
            <a:pPr marL="457200" indent="-457200">
              <a:spcAft>
                <a:spcPts val="600"/>
              </a:spcAft>
              <a:buFont typeface="Arial" panose="020B0604020202020204" pitchFamily="34" charset="0"/>
              <a:buChar char="•"/>
            </a:pPr>
            <a:r>
              <a:rPr lang="en-US" altLang="zh-CN" sz="2400" dirty="0">
                <a:solidFill>
                  <a:srgbClr val="000000"/>
                </a:solidFill>
              </a:rPr>
              <a:t>Shift</a:t>
            </a:r>
            <a:r>
              <a:rPr lang="zh-CN" altLang="en-US" sz="2400" dirty="0">
                <a:solidFill>
                  <a:srgbClr val="000000"/>
                </a:solidFill>
              </a:rPr>
              <a:t>：平移变换；</a:t>
            </a:r>
          </a:p>
          <a:p>
            <a:pPr marL="457200" indent="-457200">
              <a:spcAft>
                <a:spcPts val="600"/>
              </a:spcAft>
              <a:buFont typeface="Arial" panose="020B0604020202020204" pitchFamily="34" charset="0"/>
              <a:buChar char="•"/>
            </a:pPr>
            <a:r>
              <a:rPr lang="en-US" altLang="zh-CN" sz="2400" dirty="0">
                <a:solidFill>
                  <a:srgbClr val="000000"/>
                </a:solidFill>
              </a:rPr>
              <a:t>Rotation/Reflection</a:t>
            </a:r>
            <a:r>
              <a:rPr lang="zh-CN" altLang="en-US" sz="2400" dirty="0">
                <a:solidFill>
                  <a:srgbClr val="000000"/>
                </a:solidFill>
              </a:rPr>
              <a:t>：旋转</a:t>
            </a:r>
            <a:r>
              <a:rPr lang="en-US" altLang="zh-CN" sz="2400" dirty="0">
                <a:solidFill>
                  <a:srgbClr val="000000"/>
                </a:solidFill>
              </a:rPr>
              <a:t>/</a:t>
            </a:r>
            <a:r>
              <a:rPr lang="zh-CN" altLang="en-US" sz="2400" dirty="0">
                <a:solidFill>
                  <a:srgbClr val="000000"/>
                </a:solidFill>
              </a:rPr>
              <a:t>仿射变换；</a:t>
            </a:r>
          </a:p>
          <a:p>
            <a:pPr marL="457200" indent="-457200">
              <a:spcAft>
                <a:spcPts val="600"/>
              </a:spcAft>
              <a:buFont typeface="Arial" panose="020B0604020202020204" pitchFamily="34" charset="0"/>
              <a:buChar char="•"/>
            </a:pPr>
            <a:r>
              <a:rPr lang="en-US" altLang="zh-CN" sz="2400" dirty="0">
                <a:solidFill>
                  <a:srgbClr val="000000"/>
                </a:solidFill>
              </a:rPr>
              <a:t>Noise</a:t>
            </a:r>
            <a:r>
              <a:rPr lang="zh-CN" altLang="en-US" sz="2400" dirty="0">
                <a:solidFill>
                  <a:srgbClr val="000000"/>
                </a:solidFill>
              </a:rPr>
              <a:t>：高斯噪声、模糊处理；</a:t>
            </a:r>
          </a:p>
        </p:txBody>
      </p:sp>
    </p:spTree>
    <p:extLst>
      <p:ext uri="{BB962C8B-B14F-4D97-AF65-F5344CB8AC3E}">
        <p14:creationId xmlns:p14="http://schemas.microsoft.com/office/powerpoint/2010/main" val="241182235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权重初始化</a:t>
            </a:r>
          </a:p>
        </p:txBody>
      </p:sp>
      <p:sp>
        <p:nvSpPr>
          <p:cNvPr id="6" name="文本框 5">
            <a:extLst>
              <a:ext uri="{FF2B5EF4-FFF2-40B4-BE49-F238E27FC236}">
                <a16:creationId xmlns:a16="http://schemas.microsoft.com/office/drawing/2014/main" id="{5DAE3A40-A488-32F2-213E-A956609DB20A}"/>
              </a:ext>
            </a:extLst>
          </p:cNvPr>
          <p:cNvSpPr txBox="1"/>
          <p:nvPr/>
        </p:nvSpPr>
        <p:spPr>
          <a:xfrm>
            <a:off x="533400" y="1066800"/>
            <a:ext cx="4876800" cy="5416868"/>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zh-CN" altLang="en-US" sz="2800" dirty="0">
                <a:solidFill>
                  <a:srgbClr val="000000"/>
                </a:solidFill>
              </a:rPr>
              <a:t>对收敛的算法适当的初始化能加快收敛速度。</a:t>
            </a:r>
            <a:endParaRPr lang="en-US" altLang="zh-CN" sz="2800" dirty="0">
              <a:solidFill>
                <a:srgbClr val="000000"/>
              </a:solidFill>
            </a:endParaRPr>
          </a:p>
          <a:p>
            <a:pPr marL="457200" indent="-457200">
              <a:spcAft>
                <a:spcPts val="600"/>
              </a:spcAft>
              <a:buFont typeface="Arial" panose="020B0604020202020204" pitchFamily="34" charset="0"/>
              <a:buChar char="•"/>
            </a:pPr>
            <a:r>
              <a:rPr lang="zh-CN" altLang="en-US" sz="2800" dirty="0">
                <a:solidFill>
                  <a:srgbClr val="000000"/>
                </a:solidFill>
              </a:rPr>
              <a:t>初始值的选择将影响模型收敛局部最小值还是全局最小值。右图，因初始值的不同，导致收敛到不同的极值点。</a:t>
            </a:r>
            <a:endParaRPr lang="en-US" altLang="zh-CN" sz="2800" dirty="0">
              <a:solidFill>
                <a:srgbClr val="000000"/>
              </a:solidFill>
            </a:endParaRPr>
          </a:p>
          <a:p>
            <a:pPr marL="457200" indent="-457200">
              <a:spcAft>
                <a:spcPts val="600"/>
              </a:spcAft>
              <a:buFont typeface="Arial" panose="020B0604020202020204" pitchFamily="34" charset="0"/>
              <a:buChar char="•"/>
            </a:pPr>
            <a:r>
              <a:rPr lang="zh-CN" altLang="en-US" sz="2800" dirty="0">
                <a:solidFill>
                  <a:srgbClr val="000000"/>
                </a:solidFill>
              </a:rPr>
              <a:t>初始化也会影响模型的泛化。初始值过大可能在前向传播或反向传播中产生梯度爆炸；如果太小将导致丢失信息</a:t>
            </a:r>
            <a:r>
              <a:rPr lang="zh-CN" altLang="en-US" sz="2800" dirty="0"/>
              <a:t>。</a:t>
            </a:r>
            <a:endParaRPr lang="en-US" altLang="zh-CN" sz="2800" dirty="0"/>
          </a:p>
        </p:txBody>
      </p:sp>
      <p:grpSp>
        <p:nvGrpSpPr>
          <p:cNvPr id="2" name="组合 1">
            <a:extLst>
              <a:ext uri="{FF2B5EF4-FFF2-40B4-BE49-F238E27FC236}">
                <a16:creationId xmlns:a16="http://schemas.microsoft.com/office/drawing/2014/main" id="{973002CA-20D1-9AF7-B35B-DF39AD38991E}"/>
              </a:ext>
            </a:extLst>
          </p:cNvPr>
          <p:cNvGrpSpPr/>
          <p:nvPr/>
        </p:nvGrpSpPr>
        <p:grpSpPr>
          <a:xfrm>
            <a:off x="5562600" y="1371601"/>
            <a:ext cx="6542840" cy="4191000"/>
            <a:chOff x="5469866" y="1862247"/>
            <a:chExt cx="6542840" cy="4771635"/>
          </a:xfrm>
        </p:grpSpPr>
        <p:pic>
          <p:nvPicPr>
            <p:cNvPr id="8" name="图片 7">
              <a:extLst>
                <a:ext uri="{FF2B5EF4-FFF2-40B4-BE49-F238E27FC236}">
                  <a16:creationId xmlns:a16="http://schemas.microsoft.com/office/drawing/2014/main" id="{B92D200D-D2D1-371C-B1E9-A89A493F8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866" y="1862247"/>
              <a:ext cx="6542840" cy="4771635"/>
            </a:xfrm>
            <a:prstGeom prst="rect">
              <a:avLst/>
            </a:prstGeom>
          </p:spPr>
        </p:pic>
        <p:cxnSp>
          <p:nvCxnSpPr>
            <p:cNvPr id="9" name="直接连接符 8">
              <a:extLst>
                <a:ext uri="{FF2B5EF4-FFF2-40B4-BE49-F238E27FC236}">
                  <a16:creationId xmlns:a16="http://schemas.microsoft.com/office/drawing/2014/main" id="{E75BA8D4-6216-6C43-C437-811C2E357FDA}"/>
                </a:ext>
              </a:extLst>
            </p:cNvPr>
            <p:cNvCxnSpPr/>
            <p:nvPr/>
          </p:nvCxnSpPr>
          <p:spPr>
            <a:xfrm flipH="1" flipV="1">
              <a:off x="8875059" y="3567953"/>
              <a:ext cx="215153" cy="502023"/>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4DD632AB-3253-02CC-4D91-260AD2BD6DFB}"/>
                </a:ext>
              </a:extLst>
            </p:cNvPr>
            <p:cNvCxnSpPr/>
            <p:nvPr/>
          </p:nvCxnSpPr>
          <p:spPr>
            <a:xfrm>
              <a:off x="9090211" y="4052047"/>
              <a:ext cx="376518" cy="266259"/>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7949E838-085E-D4FB-A83E-F9A4378F8F2B}"/>
                </a:ext>
              </a:extLst>
            </p:cNvPr>
            <p:cNvCxnSpPr/>
            <p:nvPr/>
          </p:nvCxnSpPr>
          <p:spPr>
            <a:xfrm>
              <a:off x="9448800" y="4290876"/>
              <a:ext cx="591671" cy="334912"/>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42A401DD-85D4-2088-AD9D-3565A6FC7967}"/>
                </a:ext>
              </a:extLst>
            </p:cNvPr>
            <p:cNvCxnSpPr/>
            <p:nvPr/>
          </p:nvCxnSpPr>
          <p:spPr>
            <a:xfrm>
              <a:off x="10040471" y="4625788"/>
              <a:ext cx="493058" cy="176612"/>
            </a:xfrm>
            <a:prstGeom prst="line">
              <a:avLst/>
            </a:prstGeom>
            <a:ln w="38100"/>
          </p:spPr>
          <p:style>
            <a:lnRef idx="1">
              <a:schemeClr val="dk1"/>
            </a:lnRef>
            <a:fillRef idx="0">
              <a:schemeClr val="dk1"/>
            </a:fillRef>
            <a:effectRef idx="0">
              <a:schemeClr val="dk1"/>
            </a:effectRef>
            <a:fontRef idx="minor">
              <a:schemeClr val="tx1"/>
            </a:fontRef>
          </p:style>
        </p:cxnSp>
        <p:sp>
          <p:nvSpPr>
            <p:cNvPr id="13" name="流程图: 决策 12">
              <a:extLst>
                <a:ext uri="{FF2B5EF4-FFF2-40B4-BE49-F238E27FC236}">
                  <a16:creationId xmlns:a16="http://schemas.microsoft.com/office/drawing/2014/main" id="{C4B04F0F-1C30-4782-2A76-3274E287A95E}"/>
                </a:ext>
              </a:extLst>
            </p:cNvPr>
            <p:cNvSpPr/>
            <p:nvPr/>
          </p:nvSpPr>
          <p:spPr>
            <a:xfrm>
              <a:off x="8955740" y="3991608"/>
              <a:ext cx="304801" cy="45719"/>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流程图: 决策 13">
              <a:extLst>
                <a:ext uri="{FF2B5EF4-FFF2-40B4-BE49-F238E27FC236}">
                  <a16:creationId xmlns:a16="http://schemas.microsoft.com/office/drawing/2014/main" id="{E75352AA-8401-1001-5604-62207FF86EC0}"/>
                </a:ext>
              </a:extLst>
            </p:cNvPr>
            <p:cNvSpPr/>
            <p:nvPr/>
          </p:nvSpPr>
          <p:spPr>
            <a:xfrm>
              <a:off x="9278471" y="4230437"/>
              <a:ext cx="304801" cy="45719"/>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流程图: 决策 14">
              <a:extLst>
                <a:ext uri="{FF2B5EF4-FFF2-40B4-BE49-F238E27FC236}">
                  <a16:creationId xmlns:a16="http://schemas.microsoft.com/office/drawing/2014/main" id="{99FF3E7A-0B53-3EB1-31EB-BF01E82D956E}"/>
                </a:ext>
              </a:extLst>
            </p:cNvPr>
            <p:cNvSpPr/>
            <p:nvPr/>
          </p:nvSpPr>
          <p:spPr>
            <a:xfrm>
              <a:off x="9834280" y="4539196"/>
              <a:ext cx="304801" cy="45719"/>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流程图: 决策 16">
              <a:extLst>
                <a:ext uri="{FF2B5EF4-FFF2-40B4-BE49-F238E27FC236}">
                  <a16:creationId xmlns:a16="http://schemas.microsoft.com/office/drawing/2014/main" id="{C326F3AA-C5D2-CF73-F3B8-28524540BD15}"/>
                </a:ext>
              </a:extLst>
            </p:cNvPr>
            <p:cNvSpPr/>
            <p:nvPr/>
          </p:nvSpPr>
          <p:spPr>
            <a:xfrm>
              <a:off x="10412503" y="4779540"/>
              <a:ext cx="304801" cy="45719"/>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271844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权重初始化</a:t>
            </a:r>
          </a:p>
        </p:txBody>
      </p:sp>
      <p:sp>
        <p:nvSpPr>
          <p:cNvPr id="6" name="文本框 5">
            <a:extLst>
              <a:ext uri="{FF2B5EF4-FFF2-40B4-BE49-F238E27FC236}">
                <a16:creationId xmlns:a16="http://schemas.microsoft.com/office/drawing/2014/main" id="{5DAE3A40-A488-32F2-213E-A956609DB20A}"/>
              </a:ext>
            </a:extLst>
          </p:cNvPr>
          <p:cNvSpPr txBox="1"/>
          <p:nvPr/>
        </p:nvSpPr>
        <p:spPr>
          <a:xfrm>
            <a:off x="533400" y="1066800"/>
            <a:ext cx="11201400" cy="2831544"/>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zh-CN" altLang="en-US" sz="2800" b="1" dirty="0">
                <a:solidFill>
                  <a:srgbClr val="000000"/>
                </a:solidFill>
              </a:rPr>
              <a:t>零值初始化</a:t>
            </a:r>
            <a:r>
              <a:rPr lang="zh-CN" altLang="en-US" sz="2800" dirty="0">
                <a:solidFill>
                  <a:srgbClr val="000000"/>
                </a:solidFill>
              </a:rPr>
              <a:t>：把权重初始化为</a:t>
            </a:r>
            <a:r>
              <a:rPr lang="en-US" altLang="zh-CN" sz="2800" dirty="0">
                <a:solidFill>
                  <a:srgbClr val="000000"/>
                </a:solidFill>
              </a:rPr>
              <a:t>0</a:t>
            </a:r>
            <a:r>
              <a:rPr lang="zh-CN" altLang="en-US" sz="2800" dirty="0">
                <a:solidFill>
                  <a:srgbClr val="000000"/>
                </a:solidFill>
              </a:rPr>
              <a:t>，可能出现梯度消失，所以不常用。</a:t>
            </a:r>
            <a:endParaRPr lang="en-US" altLang="zh-CN" sz="2800" dirty="0">
              <a:solidFill>
                <a:srgbClr val="000000"/>
              </a:solidFill>
            </a:endParaRPr>
          </a:p>
          <a:p>
            <a:pPr marL="457200" indent="-457200">
              <a:spcAft>
                <a:spcPts val="600"/>
              </a:spcAft>
              <a:buFont typeface="Arial" panose="020B0604020202020204" pitchFamily="34" charset="0"/>
              <a:buChar char="•"/>
            </a:pPr>
            <a:r>
              <a:rPr lang="zh-CN" altLang="en-US" sz="2800" b="1" dirty="0">
                <a:solidFill>
                  <a:srgbClr val="000000"/>
                </a:solidFill>
              </a:rPr>
              <a:t>随机初始化</a:t>
            </a:r>
            <a:r>
              <a:rPr lang="zh-CN" altLang="en-US" sz="2800" dirty="0">
                <a:solidFill>
                  <a:srgbClr val="000000"/>
                </a:solidFill>
              </a:rPr>
              <a:t>：将随机数赋值给</a:t>
            </a:r>
            <a:r>
              <a:rPr lang="en-US" altLang="zh-CN" sz="2800" dirty="0">
                <a:solidFill>
                  <a:srgbClr val="000000"/>
                </a:solidFill>
              </a:rPr>
              <a:t>w</a:t>
            </a:r>
            <a:r>
              <a:rPr lang="zh-CN" altLang="en-US" sz="2800" dirty="0">
                <a:solidFill>
                  <a:srgbClr val="000000"/>
                </a:solidFill>
              </a:rPr>
              <a:t>，通常倾向于使用很小的随机数，防止落在激活函数的平滑区域导致梯度下降变慢。</a:t>
            </a:r>
            <a:endParaRPr lang="en-US" altLang="zh-CN" sz="2800" dirty="0">
              <a:solidFill>
                <a:srgbClr val="000000"/>
              </a:solidFill>
            </a:endParaRPr>
          </a:p>
          <a:p>
            <a:pPr marL="457200" indent="-457200">
              <a:spcAft>
                <a:spcPts val="600"/>
              </a:spcAft>
              <a:buFont typeface="Arial" panose="020B0604020202020204" pitchFamily="34" charset="0"/>
              <a:buChar char="•"/>
            </a:pPr>
            <a:r>
              <a:rPr lang="zh-CN" altLang="en-US" sz="2800" b="1" dirty="0">
                <a:solidFill>
                  <a:srgbClr val="000000"/>
                </a:solidFill>
              </a:rPr>
              <a:t>均匀分布、正态分布、正交分布初始化</a:t>
            </a:r>
            <a:r>
              <a:rPr lang="zh-CN" altLang="en-US" sz="2800" dirty="0">
                <a:solidFill>
                  <a:srgbClr val="000000"/>
                </a:solidFill>
              </a:rPr>
              <a:t>：同样都属于随机初始化，不过随机数分别符合均匀分布，正态分布，正交分布，实践表明这三种初始化效果更好。</a:t>
            </a:r>
          </a:p>
        </p:txBody>
      </p:sp>
      <p:pic>
        <p:nvPicPr>
          <p:cNvPr id="5" name="图片 4">
            <a:extLst>
              <a:ext uri="{FF2B5EF4-FFF2-40B4-BE49-F238E27FC236}">
                <a16:creationId xmlns:a16="http://schemas.microsoft.com/office/drawing/2014/main" id="{8DD24AD7-9B79-A295-FF24-23ACD2EC539F}"/>
              </a:ext>
            </a:extLst>
          </p:cNvPr>
          <p:cNvPicPr>
            <a:picLocks noChangeAspect="1"/>
          </p:cNvPicPr>
          <p:nvPr/>
        </p:nvPicPr>
        <p:blipFill>
          <a:blip r:embed="rId3"/>
          <a:stretch>
            <a:fillRect/>
          </a:stretch>
        </p:blipFill>
        <p:spPr>
          <a:xfrm>
            <a:off x="1219200" y="3886200"/>
            <a:ext cx="9926459" cy="2514600"/>
          </a:xfrm>
          <a:prstGeom prst="rect">
            <a:avLst/>
          </a:prstGeom>
        </p:spPr>
      </p:pic>
    </p:spTree>
    <p:extLst>
      <p:ext uri="{BB962C8B-B14F-4D97-AF65-F5344CB8AC3E}">
        <p14:creationId xmlns:p14="http://schemas.microsoft.com/office/powerpoint/2010/main" val="132265047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正则化 </a:t>
            </a:r>
            <a:r>
              <a:rPr lang="en-US" altLang="zh-CN" dirty="0"/>
              <a:t>– </a:t>
            </a:r>
            <a:r>
              <a:rPr lang="zh-CN" altLang="en-US" dirty="0"/>
              <a:t>权重正则化</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73AD48-8B68-D224-E4F3-D7ACE7B0B57B}"/>
                  </a:ext>
                </a:extLst>
              </p:cNvPr>
              <p:cNvSpPr txBox="1"/>
              <p:nvPr/>
            </p:nvSpPr>
            <p:spPr>
              <a:xfrm>
                <a:off x="1447800" y="990600"/>
                <a:ext cx="8564880" cy="16500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rgbClr val="000000"/>
                          </a:solidFill>
                          <a:latin typeface="Cambria Math" panose="02040503050406030204" pitchFamily="18" charset="0"/>
                        </a:rPr>
                        <m:t>𝐿</m:t>
                      </m:r>
                      <m:d>
                        <m:dPr>
                          <m:ctrlPr>
                            <a:rPr lang="en-US" altLang="zh-CN" sz="3600" b="0" i="1" smtClean="0">
                              <a:solidFill>
                                <a:srgbClr val="000000"/>
                              </a:solidFill>
                              <a:latin typeface="Cambria Math" panose="02040503050406030204" pitchFamily="18" charset="0"/>
                            </a:rPr>
                          </m:ctrlPr>
                        </m:dPr>
                        <m:e>
                          <m:r>
                            <a:rPr lang="en-US" altLang="zh-CN" sz="3600" b="0" i="1" smtClean="0">
                              <a:solidFill>
                                <a:srgbClr val="000000"/>
                              </a:solidFill>
                              <a:latin typeface="Cambria Math" panose="02040503050406030204" pitchFamily="18" charset="0"/>
                            </a:rPr>
                            <m:t>𝑤</m:t>
                          </m:r>
                        </m:e>
                      </m:d>
                      <m:r>
                        <a:rPr lang="en-US" altLang="zh-CN" sz="3600" b="0" i="1" smtClean="0">
                          <a:solidFill>
                            <a:srgbClr val="000000"/>
                          </a:solidFill>
                          <a:latin typeface="Cambria Math" panose="02040503050406030204" pitchFamily="18" charset="0"/>
                        </a:rPr>
                        <m:t>= </m:t>
                      </m:r>
                      <m:f>
                        <m:fPr>
                          <m:ctrlPr>
                            <a:rPr lang="en-US" altLang="zh-CN" sz="3600" b="0" i="1" smtClean="0">
                              <a:solidFill>
                                <a:srgbClr val="000000"/>
                              </a:solidFill>
                              <a:latin typeface="Cambria Math" panose="02040503050406030204" pitchFamily="18" charset="0"/>
                            </a:rPr>
                          </m:ctrlPr>
                        </m:fPr>
                        <m:num>
                          <m:r>
                            <a:rPr lang="en-US" altLang="zh-CN" sz="3600" b="0" i="1" smtClean="0">
                              <a:solidFill>
                                <a:srgbClr val="000000"/>
                              </a:solidFill>
                              <a:latin typeface="Cambria Math" panose="02040503050406030204" pitchFamily="18" charset="0"/>
                            </a:rPr>
                            <m:t>1</m:t>
                          </m:r>
                        </m:num>
                        <m:den>
                          <m:r>
                            <a:rPr lang="en-US" altLang="zh-CN" sz="3600" b="0" i="1" smtClean="0">
                              <a:solidFill>
                                <a:srgbClr val="000000"/>
                              </a:solidFill>
                              <a:latin typeface="Cambria Math" panose="02040503050406030204" pitchFamily="18" charset="0"/>
                            </a:rPr>
                            <m:t>𝑁</m:t>
                          </m:r>
                        </m:den>
                      </m:f>
                      <m:nary>
                        <m:naryPr>
                          <m:chr m:val="∑"/>
                          <m:ctrlPr>
                            <a:rPr lang="en-US" altLang="zh-CN" sz="3600" b="0" i="1" smtClean="0">
                              <a:solidFill>
                                <a:srgbClr val="000000"/>
                              </a:solidFill>
                              <a:latin typeface="Cambria Math" panose="02040503050406030204" pitchFamily="18" charset="0"/>
                            </a:rPr>
                          </m:ctrlPr>
                        </m:naryPr>
                        <m:sub>
                          <m:r>
                            <m:rPr>
                              <m:brk m:alnAt="23"/>
                            </m:rPr>
                            <a:rPr lang="en-US" altLang="zh-CN" sz="3600" b="0" i="1" smtClean="0">
                              <a:solidFill>
                                <a:srgbClr val="000000"/>
                              </a:solidFill>
                              <a:latin typeface="Cambria Math" panose="02040503050406030204" pitchFamily="18" charset="0"/>
                            </a:rPr>
                            <m:t>𝑖</m:t>
                          </m:r>
                          <m:r>
                            <a:rPr lang="en-US" altLang="zh-CN" sz="3600" b="0" i="1" smtClean="0">
                              <a:solidFill>
                                <a:srgbClr val="000000"/>
                              </a:solidFill>
                              <a:latin typeface="Cambria Math" panose="02040503050406030204" pitchFamily="18" charset="0"/>
                            </a:rPr>
                            <m:t>=1</m:t>
                          </m:r>
                        </m:sub>
                        <m:sup>
                          <m:r>
                            <a:rPr lang="en-US" altLang="zh-CN" sz="3600" b="0" i="1" smtClean="0">
                              <a:solidFill>
                                <a:srgbClr val="000000"/>
                              </a:solidFill>
                              <a:latin typeface="Cambria Math" panose="02040503050406030204" pitchFamily="18" charset="0"/>
                            </a:rPr>
                            <m:t>𝑁</m:t>
                          </m:r>
                        </m:sup>
                        <m:e>
                          <m:sSub>
                            <m:sSubPr>
                              <m:ctrlPr>
                                <a:rPr lang="en-US" altLang="zh-CN" sz="3600" i="1">
                                  <a:solidFill>
                                    <a:srgbClr val="000000"/>
                                  </a:solidFill>
                                  <a:latin typeface="Cambria Math" panose="02040503050406030204" pitchFamily="18" charset="0"/>
                                </a:rPr>
                              </m:ctrlPr>
                            </m:sSubPr>
                            <m:e>
                              <m:r>
                                <a:rPr lang="en-US" altLang="zh-CN" sz="3600" i="1">
                                  <a:solidFill>
                                    <a:srgbClr val="000000"/>
                                  </a:solidFill>
                                  <a:latin typeface="Cambria Math" panose="02040503050406030204" pitchFamily="18" charset="0"/>
                                </a:rPr>
                                <m:t>𝐿</m:t>
                              </m:r>
                            </m:e>
                            <m:sub>
                              <m:r>
                                <a:rPr lang="en-US" altLang="zh-CN" sz="3600" i="1">
                                  <a:solidFill>
                                    <a:srgbClr val="000000"/>
                                  </a:solidFill>
                                  <a:latin typeface="Cambria Math" panose="02040503050406030204" pitchFamily="18" charset="0"/>
                                </a:rPr>
                                <m:t>𝑖</m:t>
                              </m:r>
                            </m:sub>
                          </m:sSub>
                          <m:r>
                            <a:rPr lang="en-US" altLang="zh-CN" sz="3600" i="1">
                              <a:solidFill>
                                <a:srgbClr val="000000"/>
                              </a:solidFill>
                              <a:latin typeface="Cambria Math" panose="02040503050406030204" pitchFamily="18" charset="0"/>
                            </a:rPr>
                            <m:t>(</m:t>
                          </m:r>
                          <m:sSub>
                            <m:sSubPr>
                              <m:ctrlPr>
                                <a:rPr lang="en-US" altLang="zh-CN" sz="3600" i="1">
                                  <a:solidFill>
                                    <a:srgbClr val="000000"/>
                                  </a:solidFill>
                                  <a:latin typeface="Cambria Math" panose="02040503050406030204" pitchFamily="18" charset="0"/>
                                </a:rPr>
                              </m:ctrlPr>
                            </m:sSubPr>
                            <m:e>
                              <m:r>
                                <a:rPr lang="en-US" altLang="zh-CN" sz="3600" i="1">
                                  <a:solidFill>
                                    <a:srgbClr val="000000"/>
                                  </a:solidFill>
                                  <a:latin typeface="Cambria Math" panose="02040503050406030204" pitchFamily="18" charset="0"/>
                                </a:rPr>
                                <m:t>𝑥</m:t>
                              </m:r>
                            </m:e>
                            <m:sub>
                              <m:r>
                                <a:rPr lang="en-US" altLang="zh-CN" sz="3600" i="1">
                                  <a:solidFill>
                                    <a:srgbClr val="000000"/>
                                  </a:solidFill>
                                  <a:latin typeface="Cambria Math" panose="02040503050406030204" pitchFamily="18" charset="0"/>
                                </a:rPr>
                                <m:t>𝑖</m:t>
                              </m:r>
                            </m:sub>
                          </m:sSub>
                          <m:r>
                            <a:rPr lang="en-US" altLang="zh-CN" sz="3600" i="1">
                              <a:solidFill>
                                <a:srgbClr val="000000"/>
                              </a:solidFill>
                              <a:latin typeface="Cambria Math" panose="02040503050406030204" pitchFamily="18" charset="0"/>
                            </a:rPr>
                            <m:t>,</m:t>
                          </m:r>
                          <m:sSub>
                            <m:sSubPr>
                              <m:ctrlPr>
                                <a:rPr lang="en-US" altLang="zh-CN" sz="3600" i="1">
                                  <a:solidFill>
                                    <a:srgbClr val="000000"/>
                                  </a:solidFill>
                                  <a:latin typeface="Cambria Math" panose="02040503050406030204" pitchFamily="18" charset="0"/>
                                </a:rPr>
                              </m:ctrlPr>
                            </m:sSubPr>
                            <m:e>
                              <m:r>
                                <a:rPr lang="en-US" altLang="zh-CN" sz="3600" i="1">
                                  <a:solidFill>
                                    <a:srgbClr val="000000"/>
                                  </a:solidFill>
                                  <a:latin typeface="Cambria Math" panose="02040503050406030204" pitchFamily="18" charset="0"/>
                                </a:rPr>
                                <m:t>𝑦</m:t>
                              </m:r>
                            </m:e>
                            <m:sub>
                              <m:r>
                                <a:rPr lang="en-US" altLang="zh-CN" sz="3600" i="1">
                                  <a:solidFill>
                                    <a:srgbClr val="000000"/>
                                  </a:solidFill>
                                  <a:latin typeface="Cambria Math" panose="02040503050406030204" pitchFamily="18" charset="0"/>
                                </a:rPr>
                                <m:t>𝑖</m:t>
                              </m:r>
                            </m:sub>
                          </m:sSub>
                          <m:r>
                            <a:rPr lang="en-US" altLang="zh-CN" sz="3600" i="1">
                              <a:solidFill>
                                <a:srgbClr val="000000"/>
                              </a:solidFill>
                              <a:latin typeface="Cambria Math" panose="02040503050406030204" pitchFamily="18" charset="0"/>
                            </a:rPr>
                            <m:t>,</m:t>
                          </m:r>
                          <m:r>
                            <a:rPr lang="en-US" altLang="zh-CN" sz="3600" i="1">
                              <a:solidFill>
                                <a:srgbClr val="000000"/>
                              </a:solidFill>
                              <a:latin typeface="Cambria Math" panose="02040503050406030204" pitchFamily="18" charset="0"/>
                            </a:rPr>
                            <m:t>𝑊</m:t>
                          </m:r>
                          <m:r>
                            <a:rPr lang="en-US" altLang="zh-CN" sz="3600" i="1">
                              <a:solidFill>
                                <a:srgbClr val="000000"/>
                              </a:solidFill>
                              <a:latin typeface="Cambria Math" panose="02040503050406030204" pitchFamily="18" charset="0"/>
                            </a:rPr>
                            <m:t>)</m:t>
                          </m:r>
                        </m:e>
                      </m:nary>
                      <m:r>
                        <a:rPr lang="en-US" altLang="zh-CN" sz="3600" b="0" i="1" smtClean="0">
                          <a:solidFill>
                            <a:srgbClr val="000000"/>
                          </a:solidFill>
                          <a:latin typeface="Cambria Math" panose="02040503050406030204" pitchFamily="18" charset="0"/>
                        </a:rPr>
                        <m:t>+</m:t>
                      </m:r>
                      <m:r>
                        <a:rPr lang="zh-CN" altLang="en-US" sz="3600" b="0" i="1" smtClean="0">
                          <a:solidFill>
                            <a:srgbClr val="000000"/>
                          </a:solidFill>
                          <a:latin typeface="Cambria Math" panose="02040503050406030204" pitchFamily="18" charset="0"/>
                        </a:rPr>
                        <m:t>𝜆</m:t>
                      </m:r>
                      <m:r>
                        <a:rPr lang="en-US" altLang="zh-CN" sz="3600" b="0" i="1" smtClean="0">
                          <a:solidFill>
                            <a:srgbClr val="000000"/>
                          </a:solidFill>
                          <a:latin typeface="Cambria Math" panose="02040503050406030204" pitchFamily="18" charset="0"/>
                        </a:rPr>
                        <m:t>𝑅</m:t>
                      </m:r>
                      <m:r>
                        <a:rPr lang="en-US" altLang="zh-CN" sz="3600" b="0" i="1" smtClean="0">
                          <a:solidFill>
                            <a:srgbClr val="000000"/>
                          </a:solidFill>
                          <a:latin typeface="Cambria Math" panose="02040503050406030204" pitchFamily="18" charset="0"/>
                        </a:rPr>
                        <m:t>(</m:t>
                      </m:r>
                      <m:r>
                        <a:rPr lang="en-US" altLang="zh-CN" sz="3600" b="0" i="1" smtClean="0">
                          <a:solidFill>
                            <a:srgbClr val="000000"/>
                          </a:solidFill>
                          <a:latin typeface="Cambria Math" panose="02040503050406030204" pitchFamily="18" charset="0"/>
                        </a:rPr>
                        <m:t>𝑤</m:t>
                      </m:r>
                      <m:r>
                        <a:rPr lang="en-US" altLang="zh-CN" sz="3600" b="0" i="1" smtClean="0">
                          <a:solidFill>
                            <a:srgbClr val="000000"/>
                          </a:solidFill>
                          <a:latin typeface="Cambria Math" panose="02040503050406030204" pitchFamily="18" charset="0"/>
                        </a:rPr>
                        <m:t>)</m:t>
                      </m:r>
                    </m:oMath>
                  </m:oMathPara>
                </a14:m>
                <a:endParaRPr lang="zh-CN" altLang="en-US" sz="3600" dirty="0">
                  <a:solidFill>
                    <a:srgbClr val="000000"/>
                  </a:solidFill>
                </a:endParaRPr>
              </a:p>
            </p:txBody>
          </p:sp>
        </mc:Choice>
        <mc:Fallback xmlns="">
          <p:sp>
            <p:nvSpPr>
              <p:cNvPr id="7" name="文本框 6">
                <a:extLst>
                  <a:ext uri="{FF2B5EF4-FFF2-40B4-BE49-F238E27FC236}">
                    <a16:creationId xmlns:a16="http://schemas.microsoft.com/office/drawing/2014/main" id="{8673AD48-8B68-D224-E4F3-D7ACE7B0B57B}"/>
                  </a:ext>
                </a:extLst>
              </p:cNvPr>
              <p:cNvSpPr txBox="1">
                <a:spLocks noRot="1" noChangeAspect="1" noMove="1" noResize="1" noEditPoints="1" noAdjustHandles="1" noChangeArrowheads="1" noChangeShapeType="1" noTextEdit="1"/>
              </p:cNvSpPr>
              <p:nvPr/>
            </p:nvSpPr>
            <p:spPr>
              <a:xfrm>
                <a:off x="1447800" y="990600"/>
                <a:ext cx="8564880" cy="165006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BB5DE23-BBFA-DDE8-DE64-05D7CBF866B9}"/>
                  </a:ext>
                </a:extLst>
              </p:cNvPr>
              <p:cNvSpPr txBox="1"/>
              <p:nvPr/>
            </p:nvSpPr>
            <p:spPr>
              <a:xfrm>
                <a:off x="685800" y="3276600"/>
                <a:ext cx="8852648" cy="2795894"/>
              </a:xfrm>
              <a:prstGeom prst="rect">
                <a:avLst/>
              </a:prstGeom>
              <a:noFill/>
            </p:spPr>
            <p:txBody>
              <a:bodyPr wrap="square" rtlCol="0">
                <a:spAutoFit/>
              </a:bodyPr>
              <a:lstStyle/>
              <a:p>
                <a:pPr>
                  <a:lnSpc>
                    <a:spcPct val="150000"/>
                  </a:lnSpc>
                </a:pPr>
                <a:r>
                  <a:rPr lang="zh-CN" altLang="en-US" sz="2800" dirty="0">
                    <a:solidFill>
                      <a:srgbClr val="000000"/>
                    </a:solidFill>
                  </a:rPr>
                  <a:t>最为常见的三个正则化函数如下：</a:t>
                </a:r>
                <a:endParaRPr lang="en-US" altLang="zh-CN" sz="2800" dirty="0">
                  <a:solidFill>
                    <a:srgbClr val="000000"/>
                  </a:solidFill>
                </a:endParaRPr>
              </a:p>
              <a:p>
                <a:pPr>
                  <a:lnSpc>
                    <a:spcPct val="150000"/>
                  </a:lnSpc>
                </a:pPr>
                <a:r>
                  <a:rPr lang="en-US" altLang="zh-CN" sz="2800" dirty="0">
                    <a:solidFill>
                      <a:srgbClr val="000000"/>
                    </a:solidFill>
                  </a:rPr>
                  <a:t>L2 regularization		</a:t>
                </a:r>
                <a14:m>
                  <m:oMath xmlns:m="http://schemas.openxmlformats.org/officeDocument/2006/math">
                    <m:r>
                      <a:rPr lang="en-US" altLang="zh-CN" sz="2800" b="0" i="1" smtClean="0">
                        <a:solidFill>
                          <a:srgbClr val="000000"/>
                        </a:solidFill>
                        <a:latin typeface="Cambria Math" panose="02040503050406030204" pitchFamily="18" charset="0"/>
                      </a:rPr>
                      <m:t>𝑅</m:t>
                    </m:r>
                    <m:d>
                      <m:dPr>
                        <m:ctrlPr>
                          <a:rPr lang="en-US" altLang="zh-CN" sz="2800" b="0" i="1" smtClean="0">
                            <a:solidFill>
                              <a:srgbClr val="000000"/>
                            </a:solidFill>
                            <a:latin typeface="Cambria Math" panose="02040503050406030204" pitchFamily="18" charset="0"/>
                          </a:rPr>
                        </m:ctrlPr>
                      </m:dPr>
                      <m:e>
                        <m:r>
                          <a:rPr lang="en-US" altLang="zh-CN" sz="2800" b="0" i="1" smtClean="0">
                            <a:solidFill>
                              <a:srgbClr val="000000"/>
                            </a:solidFill>
                            <a:latin typeface="Cambria Math" panose="02040503050406030204" pitchFamily="18" charset="0"/>
                          </a:rPr>
                          <m:t>𝑊</m:t>
                        </m:r>
                      </m:e>
                    </m:d>
                    <m:r>
                      <a:rPr lang="en-US" altLang="zh-CN" sz="2800" b="0" i="1" smtClean="0">
                        <a:solidFill>
                          <a:srgbClr val="000000"/>
                        </a:solidFill>
                        <a:latin typeface="Cambria Math" panose="02040503050406030204" pitchFamily="18" charset="0"/>
                      </a:rPr>
                      <m:t>=</m:t>
                    </m:r>
                    <m:nary>
                      <m:naryPr>
                        <m:chr m:val="∑"/>
                        <m:limLoc m:val="subSup"/>
                        <m:supHide m:val="on"/>
                        <m:ctrlPr>
                          <a:rPr lang="en-US" altLang="zh-CN" sz="2800" b="0" i="1" smtClean="0">
                            <a:solidFill>
                              <a:srgbClr val="000000"/>
                            </a:solidFill>
                            <a:latin typeface="Cambria Math" panose="02040503050406030204" pitchFamily="18" charset="0"/>
                          </a:rPr>
                        </m:ctrlPr>
                      </m:naryPr>
                      <m:sub>
                        <m:r>
                          <m:rPr>
                            <m:brk m:alnAt="9"/>
                          </m:rPr>
                          <a:rPr lang="en-US" altLang="zh-CN" sz="2800" b="0" i="1" smtClean="0">
                            <a:solidFill>
                              <a:srgbClr val="000000"/>
                            </a:solidFill>
                            <a:latin typeface="Cambria Math" panose="02040503050406030204" pitchFamily="18" charset="0"/>
                          </a:rPr>
                          <m:t>𝑘</m:t>
                        </m:r>
                      </m:sub>
                      <m:sup/>
                      <m:e>
                        <m:nary>
                          <m:naryPr>
                            <m:chr m:val="∑"/>
                            <m:limLoc m:val="subSup"/>
                            <m:supHide m:val="on"/>
                            <m:ctrlPr>
                              <a:rPr lang="en-US" altLang="zh-CN" sz="2800" b="0" i="1" smtClean="0">
                                <a:solidFill>
                                  <a:srgbClr val="000000"/>
                                </a:solidFill>
                                <a:latin typeface="Cambria Math" panose="02040503050406030204" pitchFamily="18" charset="0"/>
                              </a:rPr>
                            </m:ctrlPr>
                          </m:naryPr>
                          <m:sub>
                            <m:r>
                              <m:rPr>
                                <m:brk m:alnAt="9"/>
                              </m:rPr>
                              <a:rPr lang="en-US" altLang="zh-CN" sz="2800" b="0" i="1" smtClean="0">
                                <a:solidFill>
                                  <a:srgbClr val="000000"/>
                                </a:solidFill>
                                <a:latin typeface="Cambria Math" panose="02040503050406030204" pitchFamily="18" charset="0"/>
                              </a:rPr>
                              <m:t>𝑙</m:t>
                            </m:r>
                          </m:sub>
                          <m:sup/>
                          <m:e>
                            <m:sSubSup>
                              <m:sSubSupPr>
                                <m:ctrlPr>
                                  <a:rPr lang="en-US" altLang="zh-CN" sz="2800" b="0" i="1" smtClean="0">
                                    <a:solidFill>
                                      <a:srgbClr val="000000"/>
                                    </a:solidFill>
                                    <a:latin typeface="Cambria Math" panose="02040503050406030204" pitchFamily="18" charset="0"/>
                                  </a:rPr>
                                </m:ctrlPr>
                              </m:sSubSupPr>
                              <m:e>
                                <m:r>
                                  <a:rPr lang="en-US" altLang="zh-CN" sz="2800" b="0" i="1" smtClean="0">
                                    <a:solidFill>
                                      <a:srgbClr val="000000"/>
                                    </a:solidFill>
                                    <a:latin typeface="Cambria Math" panose="02040503050406030204" pitchFamily="18" charset="0"/>
                                  </a:rPr>
                                  <m:t>𝑊</m:t>
                                </m:r>
                              </m:e>
                              <m:sub>
                                <m:r>
                                  <a:rPr lang="en-US" altLang="zh-CN" sz="2800" b="0" i="1" smtClean="0">
                                    <a:solidFill>
                                      <a:srgbClr val="000000"/>
                                    </a:solidFill>
                                    <a:latin typeface="Cambria Math" panose="02040503050406030204" pitchFamily="18" charset="0"/>
                                  </a:rPr>
                                  <m:t>𝑘</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𝑙</m:t>
                                </m:r>
                              </m:sub>
                              <m:sup>
                                <m:r>
                                  <a:rPr lang="en-US" altLang="zh-CN" sz="2800" b="0" i="1" smtClean="0">
                                    <a:solidFill>
                                      <a:srgbClr val="000000"/>
                                    </a:solidFill>
                                    <a:latin typeface="Cambria Math" panose="02040503050406030204" pitchFamily="18" charset="0"/>
                                  </a:rPr>
                                  <m:t>2</m:t>
                                </m:r>
                              </m:sup>
                            </m:sSubSup>
                          </m:e>
                        </m:nary>
                      </m:e>
                    </m:nary>
                  </m:oMath>
                </a14:m>
                <a:endParaRPr lang="en-US" altLang="zh-CN" sz="2800" dirty="0">
                  <a:solidFill>
                    <a:srgbClr val="000000"/>
                  </a:solidFill>
                </a:endParaRPr>
              </a:p>
              <a:p>
                <a:pPr>
                  <a:lnSpc>
                    <a:spcPct val="150000"/>
                  </a:lnSpc>
                </a:pPr>
                <a:r>
                  <a:rPr lang="en-US" altLang="zh-CN" sz="2800" dirty="0">
                    <a:solidFill>
                      <a:srgbClr val="000000"/>
                    </a:solidFill>
                  </a:rPr>
                  <a:t>L1 regularization		</a:t>
                </a:r>
                <a14:m>
                  <m:oMath xmlns:m="http://schemas.openxmlformats.org/officeDocument/2006/math">
                    <m:r>
                      <a:rPr lang="en-US" altLang="zh-CN" sz="2800" b="0" i="1" smtClean="0">
                        <a:solidFill>
                          <a:srgbClr val="000000"/>
                        </a:solidFill>
                        <a:latin typeface="Cambria Math" panose="02040503050406030204" pitchFamily="18" charset="0"/>
                      </a:rPr>
                      <m:t>𝑅</m:t>
                    </m:r>
                    <m:d>
                      <m:dPr>
                        <m:ctrlPr>
                          <a:rPr lang="en-US" altLang="zh-CN" sz="2800" b="0" i="1" smtClean="0">
                            <a:solidFill>
                              <a:srgbClr val="000000"/>
                            </a:solidFill>
                            <a:latin typeface="Cambria Math" panose="02040503050406030204" pitchFamily="18" charset="0"/>
                          </a:rPr>
                        </m:ctrlPr>
                      </m:dPr>
                      <m:e>
                        <m:r>
                          <a:rPr lang="en-US" altLang="zh-CN" sz="2800" b="0" i="1" smtClean="0">
                            <a:solidFill>
                              <a:srgbClr val="000000"/>
                            </a:solidFill>
                            <a:latin typeface="Cambria Math" panose="02040503050406030204" pitchFamily="18" charset="0"/>
                          </a:rPr>
                          <m:t>𝑊</m:t>
                        </m:r>
                      </m:e>
                    </m:d>
                    <m:r>
                      <a:rPr lang="en-US" altLang="zh-CN" sz="2800" b="0" i="1" smtClean="0">
                        <a:solidFill>
                          <a:srgbClr val="000000"/>
                        </a:solidFill>
                        <a:latin typeface="Cambria Math" panose="02040503050406030204" pitchFamily="18" charset="0"/>
                      </a:rPr>
                      <m:t>=</m:t>
                    </m:r>
                    <m:nary>
                      <m:naryPr>
                        <m:chr m:val="∑"/>
                        <m:limLoc m:val="subSup"/>
                        <m:supHide m:val="on"/>
                        <m:ctrlPr>
                          <a:rPr lang="en-US" altLang="zh-CN" sz="2800" i="1">
                            <a:solidFill>
                              <a:srgbClr val="000000"/>
                            </a:solidFill>
                            <a:latin typeface="Cambria Math" panose="02040503050406030204" pitchFamily="18" charset="0"/>
                          </a:rPr>
                        </m:ctrlPr>
                      </m:naryPr>
                      <m:sub>
                        <m:r>
                          <m:rPr>
                            <m:brk m:alnAt="9"/>
                          </m:rPr>
                          <a:rPr lang="en-US" altLang="zh-CN" sz="2800" i="1">
                            <a:solidFill>
                              <a:srgbClr val="000000"/>
                            </a:solidFill>
                            <a:latin typeface="Cambria Math" panose="02040503050406030204" pitchFamily="18" charset="0"/>
                          </a:rPr>
                          <m:t>𝑘</m:t>
                        </m:r>
                      </m:sub>
                      <m:sup/>
                      <m:e>
                        <m:nary>
                          <m:naryPr>
                            <m:chr m:val="∑"/>
                            <m:limLoc m:val="subSup"/>
                            <m:supHide m:val="on"/>
                            <m:ctrlPr>
                              <a:rPr lang="en-US" altLang="zh-CN" sz="2800" i="1">
                                <a:solidFill>
                                  <a:srgbClr val="000000"/>
                                </a:solidFill>
                                <a:latin typeface="Cambria Math" panose="02040503050406030204" pitchFamily="18" charset="0"/>
                              </a:rPr>
                            </m:ctrlPr>
                          </m:naryPr>
                          <m:sub>
                            <m:r>
                              <m:rPr>
                                <m:brk m:alnAt="9"/>
                              </m:rPr>
                              <a:rPr lang="en-US" altLang="zh-CN" sz="2800" i="1">
                                <a:solidFill>
                                  <a:srgbClr val="000000"/>
                                </a:solidFill>
                                <a:latin typeface="Cambria Math" panose="02040503050406030204" pitchFamily="18" charset="0"/>
                              </a:rPr>
                              <m:t>𝑙</m:t>
                            </m:r>
                          </m:sub>
                          <m:sup/>
                          <m:e>
                            <m:r>
                              <a:rPr lang="en-US" altLang="zh-CN" sz="2800" b="0" i="1" smtClean="0">
                                <a:solidFill>
                                  <a:srgbClr val="000000"/>
                                </a:solidFill>
                                <a:latin typeface="Cambria Math" panose="02040503050406030204" pitchFamily="18" charset="0"/>
                              </a:rPr>
                              <m:t>|</m:t>
                            </m:r>
                            <m:sSub>
                              <m:sSubPr>
                                <m:ctrlPr>
                                  <a:rPr lang="en-US" altLang="zh-CN" sz="2800" b="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𝑊</m:t>
                                </m:r>
                              </m:e>
                              <m:sub>
                                <m:r>
                                  <a:rPr lang="en-US" altLang="zh-CN" sz="2800" b="0" i="1" smtClean="0">
                                    <a:solidFill>
                                      <a:srgbClr val="000000"/>
                                    </a:solidFill>
                                    <a:latin typeface="Cambria Math" panose="02040503050406030204" pitchFamily="18" charset="0"/>
                                  </a:rPr>
                                  <m:t>𝑘</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𝑙</m:t>
                                </m:r>
                              </m:sub>
                            </m:sSub>
                            <m:r>
                              <a:rPr lang="en-US" altLang="zh-CN" sz="2800" b="0" i="1" smtClean="0">
                                <a:solidFill>
                                  <a:srgbClr val="000000"/>
                                </a:solidFill>
                                <a:latin typeface="Cambria Math" panose="02040503050406030204" pitchFamily="18" charset="0"/>
                              </a:rPr>
                              <m:t>|</m:t>
                            </m:r>
                          </m:e>
                        </m:nary>
                      </m:e>
                    </m:nary>
                  </m:oMath>
                </a14:m>
                <a:endParaRPr lang="en-US" altLang="zh-CN" sz="2800" dirty="0">
                  <a:solidFill>
                    <a:srgbClr val="000000"/>
                  </a:solidFill>
                </a:endParaRPr>
              </a:p>
              <a:p>
                <a:pPr>
                  <a:lnSpc>
                    <a:spcPct val="150000"/>
                  </a:lnSpc>
                </a:pPr>
                <a:r>
                  <a:rPr lang="en-US" altLang="zh-CN" sz="2800" dirty="0">
                    <a:solidFill>
                      <a:srgbClr val="000000"/>
                    </a:solidFill>
                  </a:rPr>
                  <a:t>Elastic net(L1+L2)	</a:t>
                </a:r>
                <a14:m>
                  <m:oMath xmlns:m="http://schemas.openxmlformats.org/officeDocument/2006/math">
                    <m:r>
                      <a:rPr lang="en-US" altLang="zh-CN" sz="2800" b="0" i="1" smtClean="0">
                        <a:solidFill>
                          <a:srgbClr val="000000"/>
                        </a:solidFill>
                        <a:latin typeface="Cambria Math" panose="02040503050406030204" pitchFamily="18" charset="0"/>
                      </a:rPr>
                      <m:t>𝑅</m:t>
                    </m:r>
                    <m:d>
                      <m:dPr>
                        <m:ctrlPr>
                          <a:rPr lang="en-US" altLang="zh-CN" sz="2800" b="0" i="1" smtClean="0">
                            <a:solidFill>
                              <a:srgbClr val="000000"/>
                            </a:solidFill>
                            <a:latin typeface="Cambria Math" panose="02040503050406030204" pitchFamily="18" charset="0"/>
                          </a:rPr>
                        </m:ctrlPr>
                      </m:dPr>
                      <m:e>
                        <m:r>
                          <a:rPr lang="en-US" altLang="zh-CN" sz="2800" b="0" i="1" smtClean="0">
                            <a:solidFill>
                              <a:srgbClr val="000000"/>
                            </a:solidFill>
                            <a:latin typeface="Cambria Math" panose="02040503050406030204" pitchFamily="18" charset="0"/>
                          </a:rPr>
                          <m:t>𝑊</m:t>
                        </m:r>
                      </m:e>
                    </m:d>
                    <m:r>
                      <a:rPr lang="en-US" altLang="zh-CN" sz="2800" b="0" i="1" smtClean="0">
                        <a:solidFill>
                          <a:srgbClr val="000000"/>
                        </a:solidFill>
                        <a:latin typeface="Cambria Math" panose="02040503050406030204" pitchFamily="18" charset="0"/>
                      </a:rPr>
                      <m:t>=</m:t>
                    </m:r>
                    <m:nary>
                      <m:naryPr>
                        <m:chr m:val="∑"/>
                        <m:limLoc m:val="subSup"/>
                        <m:supHide m:val="on"/>
                        <m:ctrlPr>
                          <a:rPr lang="en-US" altLang="zh-CN" sz="2800" i="1">
                            <a:solidFill>
                              <a:srgbClr val="000000"/>
                            </a:solidFill>
                            <a:latin typeface="Cambria Math" panose="02040503050406030204" pitchFamily="18" charset="0"/>
                          </a:rPr>
                        </m:ctrlPr>
                      </m:naryPr>
                      <m:sub>
                        <m:r>
                          <m:rPr>
                            <m:brk m:alnAt="9"/>
                          </m:rPr>
                          <a:rPr lang="en-US" altLang="zh-CN" sz="2800" i="1">
                            <a:solidFill>
                              <a:srgbClr val="000000"/>
                            </a:solidFill>
                            <a:latin typeface="Cambria Math" panose="02040503050406030204" pitchFamily="18" charset="0"/>
                          </a:rPr>
                          <m:t>𝑘</m:t>
                        </m:r>
                      </m:sub>
                      <m:sup/>
                      <m:e>
                        <m:nary>
                          <m:naryPr>
                            <m:chr m:val="∑"/>
                            <m:limLoc m:val="subSup"/>
                            <m:supHide m:val="on"/>
                            <m:ctrlPr>
                              <a:rPr lang="en-US" altLang="zh-CN" sz="2800" i="1">
                                <a:solidFill>
                                  <a:srgbClr val="000000"/>
                                </a:solidFill>
                                <a:latin typeface="Cambria Math" panose="02040503050406030204" pitchFamily="18" charset="0"/>
                              </a:rPr>
                            </m:ctrlPr>
                          </m:naryPr>
                          <m:sub>
                            <m:r>
                              <m:rPr>
                                <m:brk m:alnAt="9"/>
                              </m:rPr>
                              <a:rPr lang="en-US" altLang="zh-CN" sz="2800" i="1">
                                <a:solidFill>
                                  <a:srgbClr val="000000"/>
                                </a:solidFill>
                                <a:latin typeface="Cambria Math" panose="02040503050406030204" pitchFamily="18" charset="0"/>
                              </a:rPr>
                              <m:t>𝑙</m:t>
                            </m:r>
                          </m:sub>
                          <m:sup/>
                          <m:e>
                            <m:sSubSup>
                              <m:sSubSupPr>
                                <m:ctrlPr>
                                  <a:rPr lang="en-US" altLang="zh-CN" sz="2800" i="1">
                                    <a:solidFill>
                                      <a:srgbClr val="000000"/>
                                    </a:solidFill>
                                    <a:latin typeface="Cambria Math" panose="02040503050406030204" pitchFamily="18" charset="0"/>
                                  </a:rPr>
                                </m:ctrlPr>
                              </m:sSubSupPr>
                              <m:e>
                                <m:r>
                                  <a:rPr lang="zh-CN" altLang="en-US" sz="2800" i="1" smtClean="0">
                                    <a:solidFill>
                                      <a:srgbClr val="000000"/>
                                    </a:solidFill>
                                    <a:latin typeface="Cambria Math" panose="02040503050406030204" pitchFamily="18" charset="0"/>
                                  </a:rPr>
                                  <m:t>𝛽</m:t>
                                </m:r>
                                <m:r>
                                  <a:rPr lang="en-US" altLang="zh-CN" sz="2800" i="1">
                                    <a:solidFill>
                                      <a:srgbClr val="000000"/>
                                    </a:solidFill>
                                    <a:latin typeface="Cambria Math" panose="02040503050406030204" pitchFamily="18" charset="0"/>
                                  </a:rPr>
                                  <m:t>𝑊</m:t>
                                </m:r>
                              </m:e>
                              <m:sub>
                                <m:r>
                                  <a:rPr lang="en-US" altLang="zh-CN" sz="2800" i="1">
                                    <a:solidFill>
                                      <a:srgbClr val="000000"/>
                                    </a:solidFill>
                                    <a:latin typeface="Cambria Math" panose="02040503050406030204" pitchFamily="18" charset="0"/>
                                  </a:rPr>
                                  <m:t>𝑘</m:t>
                                </m:r>
                                <m:r>
                                  <a:rPr lang="en-US" altLang="zh-CN" sz="2800" i="1">
                                    <a:solidFill>
                                      <a:srgbClr val="000000"/>
                                    </a:solidFill>
                                    <a:latin typeface="Cambria Math" panose="02040503050406030204" pitchFamily="18" charset="0"/>
                                  </a:rPr>
                                  <m:t>,</m:t>
                                </m:r>
                                <m:r>
                                  <a:rPr lang="en-US" altLang="zh-CN" sz="2800" i="1">
                                    <a:solidFill>
                                      <a:srgbClr val="000000"/>
                                    </a:solidFill>
                                    <a:latin typeface="Cambria Math" panose="02040503050406030204" pitchFamily="18" charset="0"/>
                                  </a:rPr>
                                  <m:t>𝑙</m:t>
                                </m:r>
                              </m:sub>
                              <m:sup>
                                <m:r>
                                  <a:rPr lang="en-US" altLang="zh-CN" sz="2800" i="1">
                                    <a:solidFill>
                                      <a:srgbClr val="000000"/>
                                    </a:solidFill>
                                    <a:latin typeface="Cambria Math" panose="02040503050406030204" pitchFamily="18" charset="0"/>
                                  </a:rPr>
                                  <m:t>2</m:t>
                                </m:r>
                              </m:sup>
                            </m:sSubSup>
                            <m:r>
                              <a:rPr lang="en-US" altLang="zh-CN" sz="2800" b="0" i="1" smtClean="0">
                                <a:solidFill>
                                  <a:srgbClr val="000000"/>
                                </a:solidFill>
                                <a:latin typeface="Cambria Math" panose="02040503050406030204" pitchFamily="18" charset="0"/>
                              </a:rPr>
                              <m:t>+|</m:t>
                            </m:r>
                            <m:sSub>
                              <m:sSubPr>
                                <m:ctrlPr>
                                  <a:rPr lang="en-US" altLang="zh-CN" sz="2800" b="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𝑊</m:t>
                                </m:r>
                              </m:e>
                              <m:sub>
                                <m:r>
                                  <a:rPr lang="en-US" altLang="zh-CN" sz="2800" b="0" i="1" smtClean="0">
                                    <a:solidFill>
                                      <a:srgbClr val="000000"/>
                                    </a:solidFill>
                                    <a:latin typeface="Cambria Math" panose="02040503050406030204" pitchFamily="18" charset="0"/>
                                  </a:rPr>
                                  <m:t>𝑘</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𝑙</m:t>
                                </m:r>
                              </m:sub>
                            </m:sSub>
                            <m:r>
                              <a:rPr lang="en-US" altLang="zh-CN" sz="2800" b="0" i="1" smtClean="0">
                                <a:solidFill>
                                  <a:srgbClr val="000000"/>
                                </a:solidFill>
                                <a:latin typeface="Cambria Math" panose="02040503050406030204" pitchFamily="18" charset="0"/>
                              </a:rPr>
                              <m:t>|</m:t>
                            </m:r>
                          </m:e>
                        </m:nary>
                      </m:e>
                    </m:nary>
                  </m:oMath>
                </a14:m>
                <a:endParaRPr lang="en-US" altLang="zh-CN" sz="2800" dirty="0">
                  <a:solidFill>
                    <a:srgbClr val="000000"/>
                  </a:solidFill>
                </a:endParaRPr>
              </a:p>
            </p:txBody>
          </p:sp>
        </mc:Choice>
        <mc:Fallback xmlns="">
          <p:sp>
            <p:nvSpPr>
              <p:cNvPr id="8" name="文本框 7">
                <a:extLst>
                  <a:ext uri="{FF2B5EF4-FFF2-40B4-BE49-F238E27FC236}">
                    <a16:creationId xmlns:a16="http://schemas.microsoft.com/office/drawing/2014/main" id="{3BB5DE23-BBFA-DDE8-DE64-05D7CBF866B9}"/>
                  </a:ext>
                </a:extLst>
              </p:cNvPr>
              <p:cNvSpPr txBox="1">
                <a:spLocks noRot="1" noChangeAspect="1" noMove="1" noResize="1" noEditPoints="1" noAdjustHandles="1" noChangeArrowheads="1" noChangeShapeType="1" noTextEdit="1"/>
              </p:cNvSpPr>
              <p:nvPr/>
            </p:nvSpPr>
            <p:spPr>
              <a:xfrm>
                <a:off x="685800" y="3276600"/>
                <a:ext cx="8852648" cy="2795894"/>
              </a:xfrm>
              <a:prstGeom prst="rect">
                <a:avLst/>
              </a:prstGeom>
              <a:blipFill>
                <a:blip r:embed="rId4"/>
                <a:stretch>
                  <a:fillRect l="-1446" b="-3712"/>
                </a:stretch>
              </a:blipFill>
            </p:spPr>
            <p:txBody>
              <a:bodyPr/>
              <a:lstStyle/>
              <a:p>
                <a:r>
                  <a:rPr lang="en-US">
                    <a:noFill/>
                  </a:rPr>
                  <a:t> </a:t>
                </a:r>
              </a:p>
            </p:txBody>
          </p:sp>
        </mc:Fallback>
      </mc:AlternateContent>
      <p:cxnSp>
        <p:nvCxnSpPr>
          <p:cNvPr id="10" name="直接连接符 9">
            <a:extLst>
              <a:ext uri="{FF2B5EF4-FFF2-40B4-BE49-F238E27FC236}">
                <a16:creationId xmlns:a16="http://schemas.microsoft.com/office/drawing/2014/main" id="{B19B9CA0-9C4E-55F8-7637-65A6D4C88B50}"/>
              </a:ext>
            </a:extLst>
          </p:cNvPr>
          <p:cNvCxnSpPr/>
          <p:nvPr/>
        </p:nvCxnSpPr>
        <p:spPr>
          <a:xfrm>
            <a:off x="7696200" y="2286000"/>
            <a:ext cx="1764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FA42BCD9-319C-4527-FBB6-1A42D2B00A86}"/>
              </a:ext>
            </a:extLst>
          </p:cNvPr>
          <p:cNvSpPr txBox="1">
            <a:spLocks/>
          </p:cNvSpPr>
          <p:nvPr/>
        </p:nvSpPr>
        <p:spPr bwMode="auto">
          <a:xfrm>
            <a:off x="7566355" y="2446574"/>
            <a:ext cx="4778045"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zh-CN" altLang="en-US" sz="2800" dirty="0"/>
              <a:t>正则化项，用来防止过拟合</a:t>
            </a:r>
          </a:p>
        </p:txBody>
      </p:sp>
    </p:spTree>
    <p:extLst>
      <p:ext uri="{BB962C8B-B14F-4D97-AF65-F5344CB8AC3E}">
        <p14:creationId xmlns:p14="http://schemas.microsoft.com/office/powerpoint/2010/main" val="32758986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正则化 </a:t>
            </a:r>
            <a:r>
              <a:rPr lang="en-US" altLang="zh-CN" dirty="0"/>
              <a:t>– Dropout</a:t>
            </a:r>
            <a:r>
              <a:rPr lang="zh-CN" altLang="en-US" dirty="0"/>
              <a:t>正则化</a:t>
            </a:r>
          </a:p>
        </p:txBody>
      </p:sp>
      <p:sp>
        <p:nvSpPr>
          <p:cNvPr id="6" name="文本框 5">
            <a:extLst>
              <a:ext uri="{FF2B5EF4-FFF2-40B4-BE49-F238E27FC236}">
                <a16:creationId xmlns:a16="http://schemas.microsoft.com/office/drawing/2014/main" id="{F5D73E60-BDAE-9343-C472-9F9934E96F77}"/>
              </a:ext>
            </a:extLst>
          </p:cNvPr>
          <p:cNvSpPr txBox="1"/>
          <p:nvPr/>
        </p:nvSpPr>
        <p:spPr>
          <a:xfrm>
            <a:off x="533400" y="1295400"/>
            <a:ext cx="11049000" cy="830997"/>
          </a:xfrm>
          <a:prstGeom prst="rect">
            <a:avLst/>
          </a:prstGeom>
          <a:noFill/>
        </p:spPr>
        <p:txBody>
          <a:bodyPr wrap="square">
            <a:spAutoFit/>
          </a:bodyPr>
          <a:lstStyle/>
          <a:p>
            <a:r>
              <a:rPr lang="en-US" altLang="zh-CN" sz="2400" dirty="0">
                <a:solidFill>
                  <a:srgbClr val="000000"/>
                </a:solidFill>
              </a:rPr>
              <a:t>Srivastava</a:t>
            </a:r>
            <a:r>
              <a:rPr lang="zh-CN" altLang="en-US" sz="2400" dirty="0">
                <a:solidFill>
                  <a:srgbClr val="000000"/>
                </a:solidFill>
              </a:rPr>
              <a:t>等人在</a:t>
            </a:r>
            <a:r>
              <a:rPr lang="en-US" altLang="zh-CN" sz="2400" dirty="0">
                <a:solidFill>
                  <a:srgbClr val="000000"/>
                </a:solidFill>
              </a:rPr>
              <a:t>2014</a:t>
            </a:r>
            <a:r>
              <a:rPr lang="zh-CN" altLang="en-US" sz="2400" dirty="0">
                <a:solidFill>
                  <a:srgbClr val="000000"/>
                </a:solidFill>
              </a:rPr>
              <a:t>年发表的一篇论文中，提出了一种针对神经网络模型的正则化方法</a:t>
            </a:r>
            <a:r>
              <a:rPr lang="en-US" altLang="zh-CN" sz="2400" dirty="0">
                <a:solidFill>
                  <a:srgbClr val="000000"/>
                </a:solidFill>
              </a:rPr>
              <a:t>Dropout(A Simple Way to Prevent Neural Networks from Overfitting)</a:t>
            </a:r>
            <a:endParaRPr lang="zh-CN" altLang="en-US" sz="2400" dirty="0">
              <a:solidFill>
                <a:srgbClr val="000000"/>
              </a:solidFill>
            </a:endParaRPr>
          </a:p>
        </p:txBody>
      </p:sp>
      <p:pic>
        <p:nvPicPr>
          <p:cNvPr id="9" name="图片 8">
            <a:extLst>
              <a:ext uri="{FF2B5EF4-FFF2-40B4-BE49-F238E27FC236}">
                <a16:creationId xmlns:a16="http://schemas.microsoft.com/office/drawing/2014/main" id="{3A3FE007-902B-6769-D3AB-C539901591DB}"/>
              </a:ext>
            </a:extLst>
          </p:cNvPr>
          <p:cNvPicPr>
            <a:picLocks noChangeAspect="1"/>
          </p:cNvPicPr>
          <p:nvPr/>
        </p:nvPicPr>
        <p:blipFill rotWithShape="1">
          <a:blip r:embed="rId3"/>
          <a:srcRect l="2935" t="8349" r="3142"/>
          <a:stretch/>
        </p:blipFill>
        <p:spPr>
          <a:xfrm>
            <a:off x="1371600" y="2209800"/>
            <a:ext cx="9090830" cy="4153380"/>
          </a:xfrm>
          <a:prstGeom prst="rect">
            <a:avLst/>
          </a:prstGeom>
        </p:spPr>
      </p:pic>
    </p:spTree>
    <p:extLst>
      <p:ext uri="{BB962C8B-B14F-4D97-AF65-F5344CB8AC3E}">
        <p14:creationId xmlns:p14="http://schemas.microsoft.com/office/powerpoint/2010/main" val="217688553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正则化 </a:t>
            </a:r>
            <a:r>
              <a:rPr lang="en-US" altLang="zh-CN" dirty="0"/>
              <a:t>– Dropout</a:t>
            </a:r>
            <a:r>
              <a:rPr lang="zh-CN" altLang="en-US" dirty="0"/>
              <a:t>正则化</a:t>
            </a:r>
          </a:p>
        </p:txBody>
      </p:sp>
      <p:pic>
        <p:nvPicPr>
          <p:cNvPr id="5" name="图片 4">
            <a:extLst>
              <a:ext uri="{FF2B5EF4-FFF2-40B4-BE49-F238E27FC236}">
                <a16:creationId xmlns:a16="http://schemas.microsoft.com/office/drawing/2014/main" id="{A9005C47-5D95-2B80-073B-5518F1A3C506}"/>
              </a:ext>
            </a:extLst>
          </p:cNvPr>
          <p:cNvPicPr>
            <a:picLocks noChangeAspect="1"/>
          </p:cNvPicPr>
          <p:nvPr/>
        </p:nvPicPr>
        <p:blipFill rotWithShape="1">
          <a:blip r:embed="rId3"/>
          <a:srcRect l="53891" t="8349" r="3142"/>
          <a:stretch/>
        </p:blipFill>
        <p:spPr>
          <a:xfrm>
            <a:off x="7848600" y="1981200"/>
            <a:ext cx="3025966" cy="3022036"/>
          </a:xfrm>
          <a:prstGeom prst="rect">
            <a:avLst/>
          </a:prstGeom>
        </p:spPr>
      </p:pic>
      <p:sp>
        <p:nvSpPr>
          <p:cNvPr id="7" name="文本框 6">
            <a:extLst>
              <a:ext uri="{FF2B5EF4-FFF2-40B4-BE49-F238E27FC236}">
                <a16:creationId xmlns:a16="http://schemas.microsoft.com/office/drawing/2014/main" id="{0CC4337F-7D0B-4DF6-FBCB-4CAA86DA4A14}"/>
              </a:ext>
            </a:extLst>
          </p:cNvPr>
          <p:cNvSpPr txBox="1"/>
          <p:nvPr/>
        </p:nvSpPr>
        <p:spPr>
          <a:xfrm>
            <a:off x="533400" y="1066800"/>
            <a:ext cx="7010400" cy="5355312"/>
          </a:xfrm>
          <a:prstGeom prst="rect">
            <a:avLst/>
          </a:prstGeom>
          <a:noFill/>
        </p:spPr>
        <p:txBody>
          <a:bodyPr wrap="square" rtlCol="0">
            <a:spAutoFit/>
          </a:bodyPr>
          <a:lstStyle/>
          <a:p>
            <a:pPr>
              <a:spcAft>
                <a:spcPts val="600"/>
              </a:spcAft>
            </a:pPr>
            <a:r>
              <a:rPr lang="zh-CN" altLang="en-US" sz="2400" dirty="0">
                <a:solidFill>
                  <a:srgbClr val="000000"/>
                </a:solidFill>
                <a:latin typeface="+mn-ea"/>
              </a:rPr>
              <a:t>步骤：</a:t>
            </a:r>
            <a:endParaRPr lang="en-US" altLang="zh-CN" sz="2400" dirty="0">
              <a:solidFill>
                <a:srgbClr val="000000"/>
              </a:solidFill>
              <a:latin typeface="+mn-ea"/>
            </a:endParaRPr>
          </a:p>
          <a:p>
            <a:pPr marL="285750" indent="-285750">
              <a:spcAft>
                <a:spcPts val="600"/>
              </a:spcAft>
              <a:buFont typeface="Arial" panose="020B0604020202020204" pitchFamily="34" charset="0"/>
              <a:buChar char="•"/>
            </a:pPr>
            <a:r>
              <a:rPr lang="zh-CN" altLang="en-US" sz="2400" dirty="0">
                <a:solidFill>
                  <a:srgbClr val="000000"/>
                </a:solidFill>
                <a:latin typeface="+mn-ea"/>
              </a:rPr>
              <a:t>随机删掉网络中</a:t>
            </a:r>
            <a:r>
              <a:rPr lang="zh-CN" altLang="en-US" sz="2400" b="1" dirty="0">
                <a:solidFill>
                  <a:srgbClr val="000000"/>
                </a:solidFill>
                <a:latin typeface="+mn-ea"/>
              </a:rPr>
              <a:t>一定比例（可设置）</a:t>
            </a:r>
            <a:r>
              <a:rPr lang="zh-CN" altLang="en-US" sz="2400" dirty="0">
                <a:solidFill>
                  <a:srgbClr val="000000"/>
                </a:solidFill>
                <a:latin typeface="+mn-ea"/>
              </a:rPr>
              <a:t>的隐藏神经元，输入输出神经元保持不变</a:t>
            </a:r>
            <a:endParaRPr lang="en-US" altLang="zh-CN" sz="2400" dirty="0">
              <a:solidFill>
                <a:srgbClr val="000000"/>
              </a:solidFill>
              <a:latin typeface="+mn-ea"/>
            </a:endParaRPr>
          </a:p>
          <a:p>
            <a:pPr marL="285750" indent="-285750">
              <a:spcAft>
                <a:spcPts val="600"/>
              </a:spcAft>
              <a:buFont typeface="Arial" panose="020B0604020202020204" pitchFamily="34" charset="0"/>
              <a:buChar char="•"/>
            </a:pPr>
            <a:r>
              <a:rPr lang="zh-CN" altLang="en-US" sz="2400" dirty="0">
                <a:solidFill>
                  <a:srgbClr val="000000"/>
                </a:solidFill>
                <a:latin typeface="+mn-ea"/>
              </a:rPr>
              <a:t>把输入通过修改后的网络前向传播，然后对修改后的神经元进行参数更新</a:t>
            </a:r>
            <a:endParaRPr lang="en-US" altLang="zh-CN" sz="2400" dirty="0">
              <a:solidFill>
                <a:srgbClr val="000000"/>
              </a:solidFill>
              <a:latin typeface="+mn-ea"/>
            </a:endParaRPr>
          </a:p>
          <a:p>
            <a:pPr marL="285750" indent="-285750">
              <a:spcAft>
                <a:spcPts val="600"/>
              </a:spcAft>
              <a:buFont typeface="Arial" panose="020B0604020202020204" pitchFamily="34" charset="0"/>
              <a:buChar char="•"/>
            </a:pPr>
            <a:r>
              <a:rPr lang="zh-CN" altLang="en-US" sz="2400" dirty="0">
                <a:solidFill>
                  <a:srgbClr val="000000"/>
                </a:solidFill>
                <a:latin typeface="+mn-ea"/>
              </a:rPr>
              <a:t>恢复被删掉的神经元（</a:t>
            </a:r>
            <a:r>
              <a:rPr lang="zh-CN" altLang="en-US" sz="2400" b="1" dirty="0">
                <a:solidFill>
                  <a:srgbClr val="000000"/>
                </a:solidFill>
                <a:latin typeface="+mn-ea"/>
              </a:rPr>
              <a:t>此时被删除的神经元保持原样，而没有被删除的神经元已经有所更新</a:t>
            </a:r>
            <a:r>
              <a:rPr lang="zh-CN" altLang="en-US" sz="2400" dirty="0">
                <a:solidFill>
                  <a:srgbClr val="000000"/>
                </a:solidFill>
                <a:latin typeface="+mn-ea"/>
              </a:rPr>
              <a:t>）</a:t>
            </a:r>
            <a:endParaRPr lang="en-US" altLang="zh-CN" sz="2400" dirty="0">
              <a:solidFill>
                <a:srgbClr val="000000"/>
              </a:solidFill>
              <a:latin typeface="+mn-ea"/>
            </a:endParaRPr>
          </a:p>
          <a:p>
            <a:pPr marL="285750" indent="-285750">
              <a:spcAft>
                <a:spcPts val="600"/>
              </a:spcAft>
              <a:buFont typeface="Arial" panose="020B0604020202020204" pitchFamily="34" charset="0"/>
              <a:buChar char="•"/>
            </a:pPr>
            <a:r>
              <a:rPr lang="zh-CN" altLang="en-US" sz="2400" dirty="0">
                <a:solidFill>
                  <a:srgbClr val="000000"/>
                </a:solidFill>
                <a:latin typeface="+mn-ea"/>
              </a:rPr>
              <a:t>从隐藏层神经元中随机选择一定比例大小的子集临时删除掉（</a:t>
            </a:r>
            <a:r>
              <a:rPr lang="zh-CN" altLang="en-US" sz="2400" b="1" dirty="0">
                <a:solidFill>
                  <a:srgbClr val="000000"/>
                </a:solidFill>
                <a:latin typeface="+mn-ea"/>
              </a:rPr>
              <a:t>备份被删除神经元的参数</a:t>
            </a:r>
            <a:r>
              <a:rPr lang="zh-CN" altLang="en-US" sz="2400" dirty="0">
                <a:solidFill>
                  <a:srgbClr val="000000"/>
                </a:solidFill>
                <a:latin typeface="+mn-ea"/>
              </a:rPr>
              <a:t>）</a:t>
            </a:r>
            <a:endParaRPr lang="en-US" altLang="zh-CN" sz="2400" dirty="0">
              <a:solidFill>
                <a:srgbClr val="000000"/>
              </a:solidFill>
              <a:latin typeface="+mn-ea"/>
            </a:endParaRPr>
          </a:p>
          <a:p>
            <a:pPr marL="285750" indent="-285750">
              <a:spcAft>
                <a:spcPts val="600"/>
              </a:spcAft>
              <a:buFont typeface="Arial" panose="020B0604020202020204" pitchFamily="34" charset="0"/>
              <a:buChar char="•"/>
            </a:pPr>
            <a:r>
              <a:rPr lang="zh-CN" altLang="en-US" sz="2400" dirty="0">
                <a:solidFill>
                  <a:srgbClr val="000000"/>
                </a:solidFill>
                <a:latin typeface="+mn-ea"/>
              </a:rPr>
              <a:t>先前向传播然后通过梯度下降法更新参数 （</a:t>
            </a:r>
            <a:r>
              <a:rPr lang="zh-CN" altLang="en-US" sz="2400" b="1" dirty="0">
                <a:solidFill>
                  <a:srgbClr val="000000"/>
                </a:solidFill>
                <a:latin typeface="+mn-ea"/>
              </a:rPr>
              <a:t>没有被删除的那一部分参数得到更新，删除的神经元参数保持被删除前的结果</a:t>
            </a:r>
            <a:r>
              <a:rPr lang="zh-CN" altLang="en-US" sz="2400" dirty="0">
                <a:solidFill>
                  <a:srgbClr val="000000"/>
                </a:solidFill>
                <a:latin typeface="+mn-ea"/>
              </a:rPr>
              <a:t>）</a:t>
            </a:r>
            <a:endParaRPr lang="en-US" altLang="zh-CN" sz="2400" dirty="0">
              <a:solidFill>
                <a:srgbClr val="000000"/>
              </a:solidFill>
              <a:latin typeface="+mn-ea"/>
            </a:endParaRPr>
          </a:p>
          <a:p>
            <a:pPr marL="285750" indent="-285750">
              <a:spcAft>
                <a:spcPts val="600"/>
              </a:spcAft>
              <a:buFont typeface="Arial" panose="020B0604020202020204" pitchFamily="34" charset="0"/>
              <a:buChar char="•"/>
            </a:pPr>
            <a:r>
              <a:rPr lang="zh-CN" altLang="en-US" sz="2400" dirty="0">
                <a:solidFill>
                  <a:srgbClr val="000000"/>
                </a:solidFill>
                <a:latin typeface="+mn-ea"/>
              </a:rPr>
              <a:t>不断重复以上过程</a:t>
            </a:r>
          </a:p>
        </p:txBody>
      </p:sp>
    </p:spTree>
    <p:extLst>
      <p:ext uri="{BB962C8B-B14F-4D97-AF65-F5344CB8AC3E}">
        <p14:creationId xmlns:p14="http://schemas.microsoft.com/office/powerpoint/2010/main" val="32323880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正则化 </a:t>
            </a:r>
            <a:r>
              <a:rPr lang="en-US" altLang="zh-CN" dirty="0"/>
              <a:t>– Dropout</a:t>
            </a:r>
            <a:r>
              <a:rPr lang="zh-CN" altLang="en-US" dirty="0"/>
              <a:t>正则化</a:t>
            </a:r>
          </a:p>
        </p:txBody>
      </p:sp>
      <p:sp>
        <p:nvSpPr>
          <p:cNvPr id="6" name="文本框 5">
            <a:extLst>
              <a:ext uri="{FF2B5EF4-FFF2-40B4-BE49-F238E27FC236}">
                <a16:creationId xmlns:a16="http://schemas.microsoft.com/office/drawing/2014/main" id="{52FD6FD9-9EF4-690D-D4FC-CDD15F1152DD}"/>
              </a:ext>
            </a:extLst>
          </p:cNvPr>
          <p:cNvSpPr txBox="1"/>
          <p:nvPr/>
        </p:nvSpPr>
        <p:spPr>
          <a:xfrm>
            <a:off x="533400" y="1447800"/>
            <a:ext cx="11223812" cy="2908489"/>
          </a:xfrm>
          <a:prstGeom prst="rect">
            <a:avLst/>
          </a:prstGeom>
          <a:noFill/>
        </p:spPr>
        <p:txBody>
          <a:bodyPr wrap="square" rtlCol="0">
            <a:spAutoFit/>
          </a:bodyPr>
          <a:lstStyle/>
          <a:p>
            <a:pPr>
              <a:spcAft>
                <a:spcPts val="1200"/>
              </a:spcAft>
            </a:pPr>
            <a:r>
              <a:rPr lang="en-US" altLang="zh-CN" sz="2400" dirty="0">
                <a:solidFill>
                  <a:srgbClr val="000000"/>
                </a:solidFill>
                <a:latin typeface="华文楷体" panose="02010600040101010101" pitchFamily="2" charset="-122"/>
                <a:ea typeface="华文楷体" panose="02010600040101010101" pitchFamily="2" charset="-122"/>
              </a:rPr>
              <a:t>Dropout</a:t>
            </a:r>
            <a:r>
              <a:rPr lang="zh-CN" altLang="en-US" sz="2400" dirty="0">
                <a:solidFill>
                  <a:srgbClr val="000000"/>
                </a:solidFill>
                <a:latin typeface="华文楷体" panose="02010600040101010101" pitchFamily="2" charset="-122"/>
                <a:ea typeface="华文楷体" panose="02010600040101010101" pitchFamily="2" charset="-122"/>
              </a:rPr>
              <a:t>解决过拟合的原理：</a:t>
            </a:r>
            <a:endParaRPr lang="en-US" altLang="zh-CN" sz="2400" dirty="0">
              <a:solidFill>
                <a:srgbClr val="000000"/>
              </a:solidFill>
              <a:latin typeface="华文楷体" panose="02010600040101010101" pitchFamily="2" charset="-122"/>
              <a:ea typeface="华文楷体" panose="02010600040101010101" pitchFamily="2" charset="-122"/>
            </a:endParaRPr>
          </a:p>
          <a:p>
            <a:pPr marL="457200" indent="-457200">
              <a:spcAft>
                <a:spcPts val="600"/>
              </a:spcAft>
              <a:buFont typeface="Arial" panose="020B0604020202020204" pitchFamily="34" charset="0"/>
              <a:buChar char="•"/>
            </a:pPr>
            <a:r>
              <a:rPr lang="zh-CN" altLang="en-US" sz="2400" b="1" dirty="0">
                <a:solidFill>
                  <a:srgbClr val="000000"/>
                </a:solidFill>
                <a:latin typeface="华文楷体" panose="02010600040101010101" pitchFamily="2" charset="-122"/>
                <a:ea typeface="华文楷体" panose="02010600040101010101" pitchFamily="2" charset="-122"/>
              </a:rPr>
              <a:t>取平均</a:t>
            </a:r>
            <a:r>
              <a:rPr lang="zh-CN" altLang="en-US" sz="2400" dirty="0">
                <a:solidFill>
                  <a:srgbClr val="000000"/>
                </a:solidFill>
                <a:latin typeface="华文楷体" panose="02010600040101010101" pitchFamily="2" charset="-122"/>
                <a:ea typeface="华文楷体" panose="02010600040101010101" pitchFamily="2" charset="-122"/>
              </a:rPr>
              <a:t>。每次进行</a:t>
            </a:r>
            <a:r>
              <a:rPr lang="en-US" altLang="zh-CN" sz="2400" dirty="0">
                <a:solidFill>
                  <a:srgbClr val="000000"/>
                </a:solidFill>
                <a:latin typeface="华文楷体" panose="02010600040101010101" pitchFamily="2" charset="-122"/>
                <a:ea typeface="华文楷体" panose="02010600040101010101" pitchFamily="2" charset="-122"/>
              </a:rPr>
              <a:t>Dropout</a:t>
            </a:r>
            <a:r>
              <a:rPr lang="zh-CN" altLang="en-US" sz="2400" dirty="0">
                <a:solidFill>
                  <a:srgbClr val="000000"/>
                </a:solidFill>
                <a:latin typeface="华文楷体" panose="02010600040101010101" pitchFamily="2" charset="-122"/>
                <a:ea typeface="华文楷体" panose="02010600040101010101" pitchFamily="2" charset="-122"/>
              </a:rPr>
              <a:t>就会随机舍弃掉一些神经元，剩下的神经元相当于组成一个新的网络，训练过程会产生很多这样的网络。假设相同数据训练</a:t>
            </a:r>
            <a:r>
              <a:rPr lang="en-US" altLang="zh-CN" sz="2400" dirty="0">
                <a:solidFill>
                  <a:srgbClr val="000000"/>
                </a:solidFill>
                <a:latin typeface="华文楷体" panose="02010600040101010101" pitchFamily="2" charset="-122"/>
                <a:ea typeface="华文楷体" panose="02010600040101010101" pitchFamily="2" charset="-122"/>
              </a:rPr>
              <a:t>5</a:t>
            </a:r>
            <a:r>
              <a:rPr lang="zh-CN" altLang="en-US" sz="2400" dirty="0">
                <a:solidFill>
                  <a:srgbClr val="000000"/>
                </a:solidFill>
                <a:latin typeface="华文楷体" panose="02010600040101010101" pitchFamily="2" charset="-122"/>
                <a:ea typeface="华文楷体" panose="02010600040101010101" pitchFamily="2" charset="-122"/>
              </a:rPr>
              <a:t>个不同神经网络分别输出</a:t>
            </a:r>
            <a:r>
              <a:rPr lang="en-US" altLang="zh-CN" sz="2400" dirty="0">
                <a:solidFill>
                  <a:srgbClr val="000000"/>
                </a:solidFill>
                <a:latin typeface="华文楷体" panose="02010600040101010101" pitchFamily="2" charset="-122"/>
                <a:ea typeface="华文楷体" panose="02010600040101010101" pitchFamily="2" charset="-122"/>
              </a:rPr>
              <a:t>5</a:t>
            </a:r>
            <a:r>
              <a:rPr lang="zh-CN" altLang="en-US" sz="2400" dirty="0">
                <a:solidFill>
                  <a:srgbClr val="000000"/>
                </a:solidFill>
                <a:latin typeface="华文楷体" panose="02010600040101010101" pitchFamily="2" charset="-122"/>
                <a:ea typeface="华文楷体" panose="02010600040101010101" pitchFamily="2" charset="-122"/>
              </a:rPr>
              <a:t>个不同结果，相当于采取“</a:t>
            </a:r>
            <a:r>
              <a:rPr lang="en-US" altLang="zh-CN" sz="2400" dirty="0">
                <a:solidFill>
                  <a:srgbClr val="000000"/>
                </a:solidFill>
                <a:latin typeface="华文楷体" panose="02010600040101010101" pitchFamily="2" charset="-122"/>
                <a:ea typeface="华文楷体" panose="02010600040101010101" pitchFamily="2" charset="-122"/>
              </a:rPr>
              <a:t>5</a:t>
            </a:r>
            <a:r>
              <a:rPr lang="zh-CN" altLang="en-US" sz="2400" dirty="0">
                <a:solidFill>
                  <a:srgbClr val="000000"/>
                </a:solidFill>
                <a:latin typeface="华文楷体" panose="02010600040101010101" pitchFamily="2" charset="-122"/>
                <a:ea typeface="华文楷体" panose="02010600040101010101" pitchFamily="2" charset="-122"/>
              </a:rPr>
              <a:t>个结果取均值</a:t>
            </a:r>
            <a:r>
              <a:rPr lang="en-US" altLang="zh-CN" sz="2400" dirty="0">
                <a:solidFill>
                  <a:srgbClr val="000000"/>
                </a:solidFill>
                <a:latin typeface="华文楷体" panose="02010600040101010101" pitchFamily="2" charset="-122"/>
                <a:ea typeface="华文楷体" panose="02010600040101010101" pitchFamily="2" charset="-122"/>
              </a:rPr>
              <a:t>”</a:t>
            </a:r>
            <a:r>
              <a:rPr lang="zh-CN" altLang="en-US" sz="2400" dirty="0">
                <a:solidFill>
                  <a:srgbClr val="000000"/>
                </a:solidFill>
                <a:latin typeface="华文楷体" panose="02010600040101010101" pitchFamily="2" charset="-122"/>
                <a:ea typeface="华文楷体" panose="02010600040101010101" pitchFamily="2" charset="-122"/>
              </a:rPr>
              <a:t>或者“多数取胜的投票策略</a:t>
            </a:r>
            <a:r>
              <a:rPr lang="en-US" altLang="zh-CN" sz="2400" dirty="0">
                <a:solidFill>
                  <a:srgbClr val="000000"/>
                </a:solidFill>
                <a:latin typeface="华文楷体" panose="02010600040101010101" pitchFamily="2" charset="-122"/>
                <a:ea typeface="华文楷体" panose="02010600040101010101" pitchFamily="2" charset="-122"/>
              </a:rPr>
              <a:t>”</a:t>
            </a:r>
            <a:r>
              <a:rPr lang="zh-CN" altLang="en-US" sz="2400" dirty="0">
                <a:solidFill>
                  <a:srgbClr val="000000"/>
                </a:solidFill>
                <a:latin typeface="华文楷体" panose="02010600040101010101" pitchFamily="2" charset="-122"/>
                <a:ea typeface="华文楷体" panose="02010600040101010101" pitchFamily="2" charset="-122"/>
              </a:rPr>
              <a:t>，有利于让一些过拟合的网络相互抵消</a:t>
            </a:r>
            <a:r>
              <a:rPr lang="zh-CN" altLang="en-US" sz="2400" b="1" dirty="0">
                <a:solidFill>
                  <a:srgbClr val="000000"/>
                </a:solidFill>
                <a:latin typeface="华文楷体" panose="02010600040101010101" pitchFamily="2" charset="-122"/>
                <a:ea typeface="华文楷体" panose="02010600040101010101" pitchFamily="2" charset="-122"/>
              </a:rPr>
              <a:t>。</a:t>
            </a:r>
            <a:endParaRPr lang="en-US" altLang="zh-CN" sz="2400" b="1" dirty="0">
              <a:solidFill>
                <a:srgbClr val="000000"/>
              </a:solidFill>
              <a:latin typeface="华文楷体" panose="02010600040101010101" pitchFamily="2" charset="-122"/>
              <a:ea typeface="华文楷体" panose="02010600040101010101" pitchFamily="2" charset="-122"/>
            </a:endParaRPr>
          </a:p>
          <a:p>
            <a:pPr marL="457200" indent="-457200">
              <a:buFont typeface="Arial" panose="020B0604020202020204" pitchFamily="34" charset="0"/>
              <a:buChar char="•"/>
            </a:pPr>
            <a:r>
              <a:rPr lang="zh-CN" altLang="en-US" sz="2400" b="1" dirty="0">
                <a:solidFill>
                  <a:srgbClr val="000000"/>
                </a:solidFill>
                <a:latin typeface="华文楷体" panose="02010600040101010101" pitchFamily="2" charset="-122"/>
                <a:ea typeface="华文楷体" panose="02010600040101010101" pitchFamily="2" charset="-122"/>
              </a:rPr>
              <a:t>减少神经元之间复杂的共适应关系</a:t>
            </a:r>
            <a:r>
              <a:rPr lang="zh-CN" altLang="en-US" sz="2400" dirty="0">
                <a:solidFill>
                  <a:srgbClr val="000000"/>
                </a:solidFill>
                <a:latin typeface="华文楷体" panose="02010600040101010101" pitchFamily="2" charset="-122"/>
                <a:ea typeface="华文楷体" panose="02010600040101010101" pitchFamily="2" charset="-122"/>
              </a:rPr>
              <a:t>。</a:t>
            </a:r>
            <a:r>
              <a:rPr lang="en-US" altLang="zh-CN" sz="2400" dirty="0">
                <a:solidFill>
                  <a:srgbClr val="000000"/>
                </a:solidFill>
                <a:latin typeface="华文楷体" panose="02010600040101010101" pitchFamily="2" charset="-122"/>
                <a:ea typeface="华文楷体" panose="02010600040101010101" pitchFamily="2" charset="-122"/>
              </a:rPr>
              <a:t>Dropout</a:t>
            </a:r>
            <a:r>
              <a:rPr lang="zh-CN" altLang="en-US" sz="2400" dirty="0">
                <a:solidFill>
                  <a:srgbClr val="000000"/>
                </a:solidFill>
                <a:latin typeface="华文楷体" panose="02010600040101010101" pitchFamily="2" charset="-122"/>
                <a:ea typeface="华文楷体" panose="02010600040101010101" pitchFamily="2" charset="-122"/>
              </a:rPr>
              <a:t>导致两个神经元不一定同时起作用，权值更新不再依赖有固定关系的隐含结点的共同作用，增加鲁棒性。</a:t>
            </a:r>
            <a:endParaRPr lang="en-US" altLang="zh-CN" sz="2400" dirty="0">
              <a:solidFill>
                <a:srgbClr val="00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0021657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3C327AC-9560-1F26-827D-0B495C88106C}"/>
              </a:ext>
            </a:extLst>
          </p:cNvPr>
          <p:cNvSpPr>
            <a:spLocks noGrp="1"/>
          </p:cNvSpPr>
          <p:nvPr>
            <p:ph type="title"/>
          </p:nvPr>
        </p:nvSpPr>
        <p:spPr>
          <a:xfrm>
            <a:off x="609600" y="152401"/>
            <a:ext cx="10972800" cy="733410"/>
          </a:xfrm>
        </p:spPr>
        <p:txBody>
          <a:bodyPr/>
          <a:lstStyle/>
          <a:p>
            <a:r>
              <a:rPr lang="zh-CN" altLang="en-US" dirty="0"/>
              <a:t>正则化 </a:t>
            </a:r>
            <a:r>
              <a:rPr lang="en-US" altLang="zh-CN" dirty="0"/>
              <a:t>– </a:t>
            </a:r>
            <a:r>
              <a:rPr lang="zh-CN" altLang="en-US" dirty="0"/>
              <a:t>批量正则化（</a:t>
            </a:r>
            <a:r>
              <a:rPr lang="en-US" altLang="zh-CN" dirty="0"/>
              <a:t>Batch Normalization</a:t>
            </a:r>
            <a:r>
              <a:rPr lang="zh-CN" altLang="en-US" dirty="0"/>
              <a:t>）</a:t>
            </a:r>
          </a:p>
        </p:txBody>
      </p:sp>
      <p:sp>
        <p:nvSpPr>
          <p:cNvPr id="6" name="文本框 5">
            <a:extLst>
              <a:ext uri="{FF2B5EF4-FFF2-40B4-BE49-F238E27FC236}">
                <a16:creationId xmlns:a16="http://schemas.microsoft.com/office/drawing/2014/main" id="{52FD6FD9-9EF4-690D-D4FC-CDD15F1152DD}"/>
              </a:ext>
            </a:extLst>
          </p:cNvPr>
          <p:cNvSpPr txBox="1"/>
          <p:nvPr/>
        </p:nvSpPr>
        <p:spPr>
          <a:xfrm>
            <a:off x="533400" y="1295400"/>
            <a:ext cx="11223812" cy="1200329"/>
          </a:xfrm>
          <a:prstGeom prst="rect">
            <a:avLst/>
          </a:prstGeom>
          <a:noFill/>
        </p:spPr>
        <p:txBody>
          <a:bodyPr wrap="square" rtlCol="0">
            <a:spAutoFit/>
          </a:bodyPr>
          <a:lstStyle/>
          <a:p>
            <a:r>
              <a:rPr lang="zh-CN" altLang="en-US" sz="2400" b="1" dirty="0">
                <a:solidFill>
                  <a:srgbClr val="000000"/>
                </a:solidFill>
                <a:latin typeface="华文楷体" panose="02010600040101010101" pitchFamily="2" charset="-122"/>
                <a:ea typeface="华文楷体" panose="02010600040101010101" pitchFamily="2" charset="-122"/>
              </a:rPr>
              <a:t>提出原因</a:t>
            </a:r>
            <a:r>
              <a:rPr lang="zh-CN" altLang="en-US" sz="2400" dirty="0">
                <a:solidFill>
                  <a:srgbClr val="000000"/>
                </a:solidFill>
                <a:latin typeface="华文楷体" panose="02010600040101010101" pitchFamily="2" charset="-122"/>
                <a:ea typeface="华文楷体" panose="02010600040101010101" pitchFamily="2" charset="-122"/>
              </a:rPr>
              <a:t>：如果将每一层的输入作为一个分布看待，随着训练更新参数，会导致每一层的输入分布不同，这种问题被称作</a:t>
            </a:r>
            <a:r>
              <a:rPr lang="en-US" altLang="zh-CN" sz="2400" b="1" dirty="0">
                <a:solidFill>
                  <a:srgbClr val="000000"/>
                </a:solidFill>
                <a:latin typeface="华文楷体" panose="02010600040101010101" pitchFamily="2" charset="-122"/>
                <a:ea typeface="华文楷体" panose="02010600040101010101" pitchFamily="2" charset="-122"/>
              </a:rPr>
              <a:t>Internal Covariate Shift</a:t>
            </a:r>
            <a:r>
              <a:rPr lang="zh-CN" altLang="en-US" sz="2400" dirty="0">
                <a:solidFill>
                  <a:srgbClr val="000000"/>
                </a:solidFill>
                <a:latin typeface="华文楷体" panose="02010600040101010101" pitchFamily="2" charset="-122"/>
                <a:ea typeface="华文楷体" panose="02010600040101010101" pitchFamily="2" charset="-122"/>
              </a:rPr>
              <a:t>，简称 </a:t>
            </a:r>
            <a:r>
              <a:rPr lang="en-US" altLang="zh-CN" sz="2400" dirty="0">
                <a:solidFill>
                  <a:srgbClr val="000000"/>
                </a:solidFill>
                <a:latin typeface="华文楷体" panose="02010600040101010101" pitchFamily="2" charset="-122"/>
                <a:ea typeface="华文楷体" panose="02010600040101010101" pitchFamily="2" charset="-122"/>
              </a:rPr>
              <a:t>ICS</a:t>
            </a:r>
            <a:r>
              <a:rPr lang="zh-CN" altLang="en-US" sz="2400" dirty="0">
                <a:solidFill>
                  <a:srgbClr val="000000"/>
                </a:solidFill>
                <a:latin typeface="华文楷体" panose="02010600040101010101" pitchFamily="2" charset="-122"/>
                <a:ea typeface="华文楷体" panose="02010600040101010101" pitchFamily="2" charset="-122"/>
              </a:rPr>
              <a:t>。网络需要不断适应新的输入数据分布，导致学习速度变慢。</a:t>
            </a:r>
          </a:p>
        </p:txBody>
      </p:sp>
      <p:pic>
        <p:nvPicPr>
          <p:cNvPr id="5" name="图片 6" descr="屏幕剪辑">
            <a:extLst>
              <a:ext uri="{FF2B5EF4-FFF2-40B4-BE49-F238E27FC236}">
                <a16:creationId xmlns:a16="http://schemas.microsoft.com/office/drawing/2014/main" id="{B2C847D6-4A41-9AF0-75EC-3628D409DB7C}"/>
              </a:ext>
            </a:extLst>
          </p:cNvPr>
          <p:cNvPicPr>
            <a:picLocks noChangeAspect="1"/>
          </p:cNvPicPr>
          <p:nvPr/>
        </p:nvPicPr>
        <p:blipFill>
          <a:blip r:embed="rId3"/>
          <a:stretch>
            <a:fillRect/>
          </a:stretch>
        </p:blipFill>
        <p:spPr>
          <a:xfrm>
            <a:off x="7086600" y="2743200"/>
            <a:ext cx="4495800" cy="3467710"/>
          </a:xfrm>
          <a:prstGeom prst="rect">
            <a:avLst/>
          </a:prstGeom>
        </p:spPr>
      </p:pic>
      <p:sp>
        <p:nvSpPr>
          <p:cNvPr id="7" name="文本框 6">
            <a:extLst>
              <a:ext uri="{FF2B5EF4-FFF2-40B4-BE49-F238E27FC236}">
                <a16:creationId xmlns:a16="http://schemas.microsoft.com/office/drawing/2014/main" id="{CA878FD4-A9CD-0AB7-D8DA-6C7A473BC0F4}"/>
              </a:ext>
            </a:extLst>
          </p:cNvPr>
          <p:cNvSpPr txBox="1"/>
          <p:nvPr/>
        </p:nvSpPr>
        <p:spPr>
          <a:xfrm>
            <a:off x="9448800" y="5486400"/>
            <a:ext cx="2819400" cy="830997"/>
          </a:xfrm>
          <a:prstGeom prst="rect">
            <a:avLst/>
          </a:prstGeom>
          <a:noFill/>
        </p:spPr>
        <p:txBody>
          <a:bodyPr wrap="square" rtlCol="0">
            <a:spAutoFit/>
          </a:bodyPr>
          <a:lstStyle/>
          <a:p>
            <a:r>
              <a:rPr lang="zh-CN" altLang="en-US" sz="2400" dirty="0">
                <a:solidFill>
                  <a:srgbClr val="000000"/>
                </a:solidFill>
                <a:latin typeface="华文楷体" panose="02010600040101010101" pitchFamily="2" charset="-122"/>
                <a:ea typeface="华文楷体" panose="02010600040101010101" pitchFamily="2" charset="-122"/>
              </a:rPr>
              <a:t>输入：以</a:t>
            </a:r>
            <a:r>
              <a:rPr lang="en-US" altLang="zh-CN" sz="2400" dirty="0">
                <a:solidFill>
                  <a:srgbClr val="000000"/>
                </a:solidFill>
                <a:latin typeface="华文楷体" panose="02010600040101010101" pitchFamily="2" charset="-122"/>
                <a:ea typeface="华文楷体" panose="02010600040101010101" pitchFamily="2" charset="-122"/>
              </a:rPr>
              <a:t>0</a:t>
            </a:r>
            <a:r>
              <a:rPr lang="zh-CN" altLang="en-US" sz="2400" dirty="0">
                <a:solidFill>
                  <a:srgbClr val="000000"/>
                </a:solidFill>
                <a:latin typeface="华文楷体" panose="02010600040101010101" pitchFamily="2" charset="-122"/>
                <a:ea typeface="华文楷体" panose="02010600040101010101" pitchFamily="2" charset="-122"/>
              </a:rPr>
              <a:t>为中心</a:t>
            </a:r>
            <a:endParaRPr lang="en-US" altLang="zh-CN" sz="2400" dirty="0">
              <a:solidFill>
                <a:srgbClr val="000000"/>
              </a:solidFill>
              <a:latin typeface="华文楷体" panose="02010600040101010101" pitchFamily="2" charset="-122"/>
              <a:ea typeface="华文楷体" panose="02010600040101010101" pitchFamily="2" charset="-122"/>
            </a:endParaRPr>
          </a:p>
          <a:p>
            <a:r>
              <a:rPr lang="zh-CN" altLang="en-US" sz="2400" dirty="0">
                <a:solidFill>
                  <a:srgbClr val="000000"/>
                </a:solidFill>
                <a:latin typeface="华文楷体" panose="02010600040101010101" pitchFamily="2" charset="-122"/>
                <a:ea typeface="华文楷体" panose="02010600040101010101" pitchFamily="2" charset="-122"/>
              </a:rPr>
              <a:t>输出：以</a:t>
            </a:r>
            <a:r>
              <a:rPr lang="en-US" altLang="zh-CN" sz="2400" dirty="0">
                <a:solidFill>
                  <a:srgbClr val="000000"/>
                </a:solidFill>
                <a:latin typeface="华文楷体" panose="02010600040101010101" pitchFamily="2" charset="-122"/>
                <a:ea typeface="华文楷体" panose="02010600040101010101" pitchFamily="2" charset="-122"/>
              </a:rPr>
              <a:t>0.5</a:t>
            </a:r>
            <a:r>
              <a:rPr lang="zh-CN" altLang="en-US" sz="2400" dirty="0">
                <a:solidFill>
                  <a:srgbClr val="000000"/>
                </a:solidFill>
                <a:latin typeface="华文楷体" panose="02010600040101010101" pitchFamily="2" charset="-122"/>
                <a:ea typeface="华文楷体" panose="02010600040101010101" pitchFamily="2" charset="-122"/>
              </a:rPr>
              <a:t>为中心</a:t>
            </a:r>
          </a:p>
        </p:txBody>
      </p:sp>
      <p:pic>
        <p:nvPicPr>
          <p:cNvPr id="8" name="Picture 2" descr="https://img-blog.csdnimg.cn/20200221211618570.png?x-oss-process=image/watermark,type_ZmFuZ3poZW5naGVpdGk,shadow_10,text_aHR0cHM6Ly9ibG9nLmNzZG4ubmV0L3FxXzM3NTQxMDk3,size_16,color_FFFFFF,t_70">
            <a:extLst>
              <a:ext uri="{FF2B5EF4-FFF2-40B4-BE49-F238E27FC236}">
                <a16:creationId xmlns:a16="http://schemas.microsoft.com/office/drawing/2014/main" id="{1B11600F-5B69-0177-2E9C-4464E1453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667000"/>
            <a:ext cx="6992160" cy="367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7015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61.9"/>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60,&quot;width&quot;:982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15,&quot;width&quot;:14655}"/>
</p:tagLst>
</file>

<file path=ppt/tags/tag4.xml><?xml version="1.0" encoding="utf-8"?>
<p:tagLst xmlns:a="http://schemas.openxmlformats.org/drawingml/2006/main" xmlns:r="http://schemas.openxmlformats.org/officeDocument/2006/relationships" xmlns:p="http://schemas.openxmlformats.org/presentationml/2006/main">
  <p:tag name="TIMING" val="|17.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6819</TotalTime>
  <Words>6788</Words>
  <Application>Microsoft Office PowerPoint</Application>
  <PresentationFormat>宽屏</PresentationFormat>
  <Paragraphs>512</Paragraphs>
  <Slides>111</Slides>
  <Notes>85</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111</vt:i4>
      </vt:variant>
    </vt:vector>
  </HeadingPairs>
  <TitlesOfParts>
    <vt:vector size="125" baseType="lpstr">
      <vt:lpstr>-apple-system</vt:lpstr>
      <vt:lpstr>STIX Two Math</vt:lpstr>
      <vt:lpstr>华文楷体</vt:lpstr>
      <vt:lpstr>微软雅黑</vt:lpstr>
      <vt:lpstr>Arial</vt:lpstr>
      <vt:lpstr>Calibri</vt:lpstr>
      <vt:lpstr>Cambria</vt:lpstr>
      <vt:lpstr>Cambria Math</vt:lpstr>
      <vt:lpstr>Helvetica</vt:lpstr>
      <vt:lpstr>Times New Roman</vt:lpstr>
      <vt:lpstr>Verdana</vt:lpstr>
      <vt:lpstr>Wingdings</vt:lpstr>
      <vt:lpstr>Wingdings 3</vt:lpstr>
      <vt:lpstr>my</vt:lpstr>
      <vt:lpstr>卷积神经网络  主讲教师：李贤芝 </vt:lpstr>
      <vt:lpstr>全连接前馈神经网络</vt:lpstr>
      <vt:lpstr>卷积神经网络</vt:lpstr>
      <vt:lpstr>目录</vt:lpstr>
      <vt:lpstr>卷积</vt:lpstr>
      <vt:lpstr>一维卷积</vt:lpstr>
      <vt:lpstr>一维卷积</vt:lpstr>
      <vt:lpstr>一维卷积</vt:lpstr>
      <vt:lpstr>二维卷积</vt:lpstr>
      <vt:lpstr>二维卷积</vt:lpstr>
      <vt:lpstr>卷积的变种</vt:lpstr>
      <vt:lpstr>卷积类型</vt:lpstr>
      <vt:lpstr>二维卷积</vt:lpstr>
      <vt:lpstr>目录</vt:lpstr>
      <vt:lpstr>卷积神经网络</vt:lpstr>
      <vt:lpstr>卷积神经网络的整体结构</vt:lpstr>
      <vt:lpstr>卷积层</vt:lpstr>
      <vt:lpstr>一个卷积核的计算</vt:lpstr>
      <vt:lpstr>多个卷积核的计算</vt:lpstr>
      <vt:lpstr>卷积层的映射关系</vt:lpstr>
      <vt:lpstr>卷积神经网络的整体结构 – 卷积层</vt:lpstr>
      <vt:lpstr>卷积神经网络的整体结构 – 卷积层</vt:lpstr>
      <vt:lpstr>卷积神经网络的整体结构 – 卷积层</vt:lpstr>
      <vt:lpstr>卷积神经网络的整体结构 – 卷积层</vt:lpstr>
      <vt:lpstr>卷积神经网络的整体结构 – 卷积层</vt:lpstr>
      <vt:lpstr>卷积神经网络的整体结构 – 卷积层</vt:lpstr>
      <vt:lpstr>汇聚层</vt:lpstr>
      <vt:lpstr>卷积神经网络的整体结构 – 池化层</vt:lpstr>
      <vt:lpstr>卷积神经网络的整体结构 – 池化层</vt:lpstr>
      <vt:lpstr>卷积神经网络的整体结构 – 池化层</vt:lpstr>
      <vt:lpstr>卷积神经网络的整体结构 – 池化层</vt:lpstr>
      <vt:lpstr>卷积神经网络的整体结构 – 池化层</vt:lpstr>
      <vt:lpstr>卷积神经网络的整体结构 – 池化层</vt:lpstr>
      <vt:lpstr>卷积神经网络的整体结构 – 池化层</vt:lpstr>
      <vt:lpstr>卷积神经网络的整体结构 – 池化层</vt:lpstr>
      <vt:lpstr>卷积神经网络的整体结构 – 池化层</vt:lpstr>
      <vt:lpstr>卷积神经网络的整体结构 – 池化层</vt:lpstr>
      <vt:lpstr>卷积神经网络的整体结构 – 池化层</vt:lpstr>
      <vt:lpstr>卷积神经网络的整体结构 – 池化层</vt:lpstr>
      <vt:lpstr>卷积神经网络的整体结构 – 全连接层</vt:lpstr>
      <vt:lpstr>卷积神经网络的整体结构 – 全连接层</vt:lpstr>
      <vt:lpstr>卷积神经网络的整体结构 – 全连接层</vt:lpstr>
      <vt:lpstr>卷积神经网络的整体结构 – 全连接层</vt:lpstr>
      <vt:lpstr>卷积神经网络的整体结构 – 全连接层</vt:lpstr>
      <vt:lpstr>卷积神经网络的整体结构</vt:lpstr>
      <vt:lpstr>目录</vt:lpstr>
      <vt:lpstr>转置卷积</vt:lpstr>
      <vt:lpstr>转置卷积</vt:lpstr>
      <vt:lpstr>转置卷积</vt:lpstr>
      <vt:lpstr>转置卷积</vt:lpstr>
      <vt:lpstr>空洞卷积</vt:lpstr>
      <vt:lpstr>空洞卷积</vt:lpstr>
      <vt:lpstr>目录</vt:lpstr>
      <vt:lpstr>经典的卷积神经网络</vt:lpstr>
      <vt:lpstr>LeNet</vt:lpstr>
      <vt:lpstr>LeNet-5</vt:lpstr>
      <vt:lpstr>LeNet-5</vt:lpstr>
      <vt:lpstr>LeNet-5</vt:lpstr>
      <vt:lpstr>LeNet-5</vt:lpstr>
      <vt:lpstr>LeNet-5</vt:lpstr>
      <vt:lpstr>LeNet-5</vt:lpstr>
      <vt:lpstr>LeNet-5</vt:lpstr>
      <vt:lpstr>LeNet-5</vt:lpstr>
      <vt:lpstr>AlexNet</vt:lpstr>
      <vt:lpstr>AlexNet</vt:lpstr>
      <vt:lpstr>ZFNet</vt:lpstr>
      <vt:lpstr>ZFNet</vt:lpstr>
      <vt:lpstr>VGG</vt:lpstr>
      <vt:lpstr>VGG</vt:lpstr>
      <vt:lpstr>VGG</vt:lpstr>
      <vt:lpstr>GoogLeNet</vt:lpstr>
      <vt:lpstr>GoogLeNet</vt:lpstr>
      <vt:lpstr>Inception-V1</vt:lpstr>
      <vt:lpstr>Inception-V3</vt:lpstr>
      <vt:lpstr>ResNet</vt:lpstr>
      <vt:lpstr>ResNet</vt:lpstr>
      <vt:lpstr>ResNet</vt:lpstr>
      <vt:lpstr>ResNet</vt:lpstr>
      <vt:lpstr>可视化神经网络</vt:lpstr>
      <vt:lpstr>可视化神经网络</vt:lpstr>
      <vt:lpstr>可视化神经网络</vt:lpstr>
      <vt:lpstr>可视化神经网络</vt:lpstr>
      <vt:lpstr>可视化神经网络</vt:lpstr>
      <vt:lpstr>可视化神经网络</vt:lpstr>
      <vt:lpstr>目录</vt:lpstr>
      <vt:lpstr>数据预处理</vt:lpstr>
      <vt:lpstr>数据预处理</vt:lpstr>
      <vt:lpstr>数据预处理</vt:lpstr>
      <vt:lpstr>主成分分析（PCA）</vt:lpstr>
      <vt:lpstr>主成分分析（PCA）</vt:lpstr>
      <vt:lpstr>白化（Whitening）</vt:lpstr>
      <vt:lpstr>数据增广（Data Augmentation）</vt:lpstr>
      <vt:lpstr>权重初始化</vt:lpstr>
      <vt:lpstr>权重初始化</vt:lpstr>
      <vt:lpstr>正则化 – 权重正则化</vt:lpstr>
      <vt:lpstr>正则化 – Dropout正则化</vt:lpstr>
      <vt:lpstr>正则化 – Dropout正则化</vt:lpstr>
      <vt:lpstr>正则化 – Dropout正则化</vt:lpstr>
      <vt:lpstr>正则化 – 批量正则化（Batch Normalization）</vt:lpstr>
      <vt:lpstr>正则化 – 批量正则化（Batch Normalization）</vt:lpstr>
      <vt:lpstr>PowerPoint 演示文稿</vt:lpstr>
      <vt:lpstr>目录</vt:lpstr>
      <vt:lpstr>目标检测（Object Detection）</vt:lpstr>
      <vt:lpstr>图像分割</vt:lpstr>
      <vt:lpstr>OCR文字识别</vt:lpstr>
      <vt:lpstr>图像生成</vt:lpstr>
      <vt:lpstr>画风迁移</vt:lpstr>
      <vt:lpstr>AlphaGo</vt:lpstr>
      <vt:lpstr>Deep Dream</vt:lpstr>
      <vt:lpstr>课后作业</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xzli@hust.edu.cn</cp:lastModifiedBy>
  <cp:revision>304</cp:revision>
  <dcterms:created xsi:type="dcterms:W3CDTF">2009-03-19T05:17:53Z</dcterms:created>
  <dcterms:modified xsi:type="dcterms:W3CDTF">2025-10-08T10:55:40Z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267f114fb46e4479bde741c8a38bad1c</vt:lpwstr>
  </property>
</Properties>
</file>